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56"/>
  </p:notesMasterIdLst>
  <p:sldIdLst>
    <p:sldId id="32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97" r:id="rId20"/>
    <p:sldId id="298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99" r:id="rId30"/>
    <p:sldId id="288" r:id="rId31"/>
    <p:sldId id="289" r:id="rId32"/>
    <p:sldId id="290" r:id="rId33"/>
    <p:sldId id="292" r:id="rId34"/>
    <p:sldId id="294" r:id="rId35"/>
    <p:sldId id="295" r:id="rId36"/>
    <p:sldId id="325" r:id="rId37"/>
    <p:sldId id="300" r:id="rId38"/>
    <p:sldId id="306" r:id="rId39"/>
    <p:sldId id="303" r:id="rId40"/>
    <p:sldId id="304" r:id="rId41"/>
    <p:sldId id="305" r:id="rId42"/>
    <p:sldId id="302" r:id="rId43"/>
    <p:sldId id="307" r:id="rId44"/>
    <p:sldId id="308" r:id="rId45"/>
    <p:sldId id="320" r:id="rId46"/>
    <p:sldId id="309" r:id="rId47"/>
    <p:sldId id="310" r:id="rId48"/>
    <p:sldId id="319" r:id="rId49"/>
    <p:sldId id="313" r:id="rId50"/>
    <p:sldId id="314" r:id="rId51"/>
    <p:sldId id="316" r:id="rId52"/>
    <p:sldId id="321" r:id="rId53"/>
    <p:sldId id="282" r:id="rId54"/>
    <p:sldId id="324" r:id="rId55"/>
  </p:sldIdLst>
  <p:sldSz cx="14630400" cy="8229600"/>
  <p:notesSz cx="8229600" cy="14630400"/>
  <p:embeddedFontLst>
    <p:embeddedFont>
      <p:font typeface="Roboto" panose="02000000000000000000" pitchFamily="2" charset="0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2" autoAdjust="0"/>
    <p:restoredTop sz="90578" autoAdjust="0"/>
  </p:normalViewPr>
  <p:slideViewPr>
    <p:cSldViewPr snapToGrid="0">
      <p:cViewPr>
        <p:scale>
          <a:sx n="78" d="100"/>
          <a:sy n="78" d="100"/>
        </p:scale>
        <p:origin x="235" y="-3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/>
              <a:t>‹#›</a:t>
            </a:fld>
            <a:endParaRPr sz="1200" b="0" i="0" u="none" strike="noStrike" cap="none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" name="Google Shape;1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" name="Google Shape;1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6" name="Google Shape;27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7" name="Google Shape;277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6" name="Google Shape;30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7" name="Google Shape;30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3" name="Google Shape;33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4" name="Google Shape;33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6" name="Google Shape;366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6" name="Google Shape;39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7" name="Google Shape;397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0" name="Google Shape;43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31" name="Google Shape;431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" name="Google Shape;5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59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" name="Google Shape;7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7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" name="Google Shape;5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5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92302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" name="Google Shape;5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5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6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8288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3" name="Google Shape;22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" name="Google Shape;25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3" name="Google Shape;25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9" name="Google Shape;28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0" name="Google Shape;29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5" name="Google Shape;315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6" name="Google Shape;34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47" name="Google Shape;347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8" name="Google Shape;36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9" name="Google Shape;369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8" name="Google Shape;40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09" name="Google Shape;409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27</a:t>
            </a:fld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7" name="Google Shape;44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8" name="Google Shape;448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6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" name="Google Shape;10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3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3" name="Google Shape;20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4" name="Google Shape;244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34</a:t>
            </a:fld>
            <a:endParaRPr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4" name="Google Shape;27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75" name="Google Shape;275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35</a:t>
            </a:fld>
            <a:endParaRPr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5" name="Google Shape;30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026160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" name="Google Shape;5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5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757089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6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157760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" name="Google Shape;5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39</a:t>
            </a:fld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1" name="Google Shape;12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67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40</a:t>
            </a:fld>
            <a:endParaRPr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78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" name="Google Shape;3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" name="Google Shape;3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42</a:t>
            </a:fld>
            <a:endParaRPr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5" name="Google Shape;30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769731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44</a:t>
            </a:fld>
            <a:endParaRPr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6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103440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53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46</a:t>
            </a:fld>
            <a:endParaRPr dirty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" name="Google Shape;7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7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47</a:t>
            </a:fld>
            <a:endParaRPr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" name="Google Shape;25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3" name="Google Shape;25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9885581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28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49</a:t>
            </a:fld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7" name="Google Shape;15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8" name="Google Shape;158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2" name="Google Shape;152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50</a:t>
            </a:fld>
            <a:endParaRPr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8" name="Google Shape;188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51</a:t>
            </a:fld>
            <a:endParaRPr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5" name="Google Shape;30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060161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9" name="Google Shape;369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70" name="Google Shape;370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53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4" name="Google Shape;30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5" name="Google Shape;305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144424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5" name="Google Shape;17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6" name="Google Shape;19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7" name="Google Shape;19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3" name="Google Shape;22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7" name="Google Shape;247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 master">
  <p:cSld name="Slide 1 master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0 master">
  <p:cSld name="Slide 10 mast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1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1 master">
  <p:cSld name="Slide 11 master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 master">
  <p:cSld name="Slide 12 mast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3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 master">
  <p:cSld name="Slide 13 mast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14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 master">
  <p:cSld name="Slide 14 mast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 master">
  <p:cSld name="Slide 15 mast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6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29589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 master">
  <p:cSld name="Slide 2 mast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 master">
  <p:cSld name="Slide 3 mast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 master">
  <p:cSld name="Slide 4 mast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 master">
  <p:cSld name="Slide 5 mast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6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 master">
  <p:cSld name="Slide 6 mast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7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7 master">
  <p:cSld name="Slide 7 mast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8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8 master">
  <p:cSld name="Slide 8 mast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9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9 master">
  <p:cSld name="Slide 9 mast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10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slide" Target="slide1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slide" Target="slide44.xml"/><Relationship Id="rId4" Type="http://schemas.openxmlformats.org/officeDocument/2006/relationships/slide" Target="slide3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4.png"/><Relationship Id="rId7" Type="http://schemas.openxmlformats.org/officeDocument/2006/relationships/hyperlink" Target="https://docs.eaeunion.org/upload/iblock/1de/9ka36wi4svv04nbe5br0d9kjc3et0ug1/Reshenie-Soveta-_-60-ot-1-avgusta-2025-goda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aeunion.org/upload/iblock/590/w7428yu5l3q4g7nnu7w3ep9jw22z0kbn/Reshenie-Soveta-_-63-ot-1-avgusta-2025-goda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10" Type="http://schemas.openxmlformats.org/officeDocument/2006/relationships/image" Target="../media/image6.png"/><Relationship Id="rId4" Type="http://schemas.openxmlformats.org/officeDocument/2006/relationships/image" Target="../media/image29.png"/><Relationship Id="rId9" Type="http://schemas.openxmlformats.org/officeDocument/2006/relationships/hyperlink" Target="https://docs.eaeunion.org/upload/iblock/7bb/y2x0hmgj1w63jb6vazhs4usqxrd0q0z3/Rekomendatsiya-Kollegii-_-15-ot-10-iyunya-2025-g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aeunion.org/upload/iblock/57a/0tie8amzwi3sk4mbt92w0mjob03f9xk3/Reshenie-Soveta-_-13-ot-22-yanvarya-2025-goda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aeunion.org/upload/iblock/205/n0jq6ks03lffqfrfrk5bl08xnpgrlme3/Reshenie-Soveta-_-18-ot-21-fevralya-2025-goda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aeunion.org/upload/iblock/e51/pxagb3207mh9po61123w8sb69f8u3aye/Reshenie-Soveta-_-32-ot-15-maya-2025-goda.pdf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aeunion.org/upload/iblock/9a0/3tes54u95wadgm90kfucxh7ck2lz420p/Reshenie-Soveta-_-50-ot-8-iyulya-2025-g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docs.eaeunion.org/upload/iblock/810/8man45d2o8y250xy2j3eli16xxw86bv5/Rekomendatsiya-Kollegii-_-27-ot-14-oktyabrya-2025-g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hyperlink" Target="https://docs.eaeunion.org/upload/iblock/43e/4corkhuvv10h7lvkwwykdu5q6468l4m8/Rekomendatsiya-Kollegii-_-30-ot-11-noyabrya-2025-g.pd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13" Type="http://schemas.openxmlformats.org/officeDocument/2006/relationships/slide" Target="slide31.xml"/><Relationship Id="rId18" Type="http://schemas.openxmlformats.org/officeDocument/2006/relationships/image" Target="../media/image6.png"/><Relationship Id="rId3" Type="http://schemas.openxmlformats.org/officeDocument/2006/relationships/slide" Target="slide21.xml"/><Relationship Id="rId7" Type="http://schemas.openxmlformats.org/officeDocument/2006/relationships/slide" Target="slide25.xml"/><Relationship Id="rId12" Type="http://schemas.openxmlformats.org/officeDocument/2006/relationships/slide" Target="slide30.xml"/><Relationship Id="rId17" Type="http://schemas.openxmlformats.org/officeDocument/2006/relationships/slide" Target="slide35.xml"/><Relationship Id="rId2" Type="http://schemas.openxmlformats.org/officeDocument/2006/relationships/notesSlide" Target="../notesSlides/notesSlide20.xml"/><Relationship Id="rId16" Type="http://schemas.openxmlformats.org/officeDocument/2006/relationships/slide" Target="slide3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11" Type="http://schemas.openxmlformats.org/officeDocument/2006/relationships/slide" Target="slide29.xml"/><Relationship Id="rId5" Type="http://schemas.openxmlformats.org/officeDocument/2006/relationships/slide" Target="slide23.xml"/><Relationship Id="rId15" Type="http://schemas.openxmlformats.org/officeDocument/2006/relationships/slide" Target="slide33.xml"/><Relationship Id="rId10" Type="http://schemas.openxmlformats.org/officeDocument/2006/relationships/slide" Target="slide28.xml"/><Relationship Id="rId4" Type="http://schemas.openxmlformats.org/officeDocument/2006/relationships/slide" Target="slide22.xml"/><Relationship Id="rId9" Type="http://schemas.openxmlformats.org/officeDocument/2006/relationships/slide" Target="slide27.xml"/><Relationship Id="rId14" Type="http://schemas.openxmlformats.org/officeDocument/2006/relationships/slide" Target="slide3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s://www.rceth.by/ru/News/1636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pravo.by/document/?guid=12551&amp;p0=W22544360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11" Type="http://schemas.openxmlformats.org/officeDocument/2006/relationships/image" Target="../media/image6.png"/><Relationship Id="rId5" Type="http://schemas.openxmlformats.org/officeDocument/2006/relationships/image" Target="../media/image40.png"/><Relationship Id="rId10" Type="http://schemas.openxmlformats.org/officeDocument/2006/relationships/hyperlink" Target="https://pravo.by/document/?guid=12551&amp;p0=W22543841" TargetMode="External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pravo.by/document/?guid=12551&amp;p0=W22543731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ceth.by/Images/%D0%91%D1%80%D0%BE%D1%88%D1%8E%D1%80%D0%B0_%D0%9C%D0%BE%D0%BD%D0%B8%D1%82%D0%BE%D1%80%D0%B8%D0%BD%D0%B3%20%D0%B1%D0%B5%D0%B7%D0%BE%D0%BF%D0%B0%D1%81%D0%BD%D0%BE%D1%81%D1%82%D0%B8%20%D0%9B%D0%9F%20%D0%B2%20%D0%B2%D0%BE%D0%BF%D1%80%D0%BE%D1%81%D0%B0%D1%85%20%D0%B8%20%D0%BE%D1%82%D0%B2%D0%B5%D1%82%D0%B0%D1%85_2024_A5_2024.pdf?clckid=8d4dbec4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pravo.by/document/?guid=12551&amp;p0=W22544023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hyperlink" Target="https://pravo.by/document/?guid=12551&amp;p0=W22544294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.png"/><Relationship Id="rId4" Type="http://schemas.openxmlformats.org/officeDocument/2006/relationships/hyperlink" Target="https://pravo.by/document/?guid=12551&amp;p0=W22544039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pravo.by/document/?guid=12551&amp;p0=W22542987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hyperlink" Target="https://pravo.by/document/?guid=12551&amp;p0=W22543645" TargetMode="External"/><Relationship Id="rId4" Type="http://schemas.openxmlformats.org/officeDocument/2006/relationships/hyperlink" Target="https://pravo.by/document/?guid=12551&amp;p0=W22542978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4.xml"/><Relationship Id="rId18" Type="http://schemas.openxmlformats.org/officeDocument/2006/relationships/image" Target="../media/image6.png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17" Type="http://schemas.openxmlformats.org/officeDocument/2006/relationships/slide" Target="slide18.xml"/><Relationship Id="rId2" Type="http://schemas.openxmlformats.org/officeDocument/2006/relationships/notesSlide" Target="../notesSlides/notesSlide3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16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Relationship Id="rId14" Type="http://schemas.openxmlformats.org/officeDocument/2006/relationships/slide" Target="slide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hyperlink" Target="https://pravo.by/document/?guid=12551&amp;p0=W22543101" TargetMode="Externa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hyperlink" Target="https://pravo.by/document/?guid=12551&amp;p0=W22543558p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hyperlink" Target="https://pravo.by/document/?guid=12551&amp;p0=W22544171" TargetMode="Externa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1.png"/><Relationship Id="rId7" Type="http://schemas.openxmlformats.org/officeDocument/2006/relationships/hyperlink" Target="https://pravo.by/document/?guid=12551&amp;p0=W22544270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pravo.by/document/?guid=12551&amp;p0=C22500252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hyperlink" Target="https://pravo.by/document/?guid=12551&amp;p0=W22544201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11" Type="http://schemas.openxmlformats.org/officeDocument/2006/relationships/hyperlink" Target="mailto:info@revera.legal" TargetMode="External"/><Relationship Id="rId5" Type="http://schemas.openxmlformats.org/officeDocument/2006/relationships/image" Target="../media/image64.png"/><Relationship Id="rId10" Type="http://schemas.openxmlformats.org/officeDocument/2006/relationships/hyperlink" Target="mailto:d.valukevich@revera.legal" TargetMode="External"/><Relationship Id="rId4" Type="http://schemas.openxmlformats.org/officeDocument/2006/relationships/image" Target="../media/image63.png"/><Relationship Id="rId9" Type="http://schemas.openxmlformats.org/officeDocument/2006/relationships/hyperlink" Target="mailto:s.sushchenua@revera.legal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5" Type="http://schemas.openxmlformats.org/officeDocument/2006/relationships/slide" Target="slide41.xml"/><Relationship Id="rId4" Type="http://schemas.openxmlformats.org/officeDocument/2006/relationships/slide" Target="slide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aeunion.org/upload/iblock/25a/h4gockk2cxv517ck47kv77vb1jlki4br/Reshenie-Soveta-_-34-ot-22-maya-2025-g.pdf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51.xml"/><Relationship Id="rId3" Type="http://schemas.openxmlformats.org/officeDocument/2006/relationships/slide" Target="slide46.xml"/><Relationship Id="rId7" Type="http://schemas.openxmlformats.org/officeDocument/2006/relationships/slide" Target="slide50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9.xml"/><Relationship Id="rId5" Type="http://schemas.openxmlformats.org/officeDocument/2006/relationships/slide" Target="slide48.xml"/><Relationship Id="rId4" Type="http://schemas.openxmlformats.org/officeDocument/2006/relationships/slide" Target="slide47.xml"/><Relationship Id="rId9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prg.kz/lawyer/document/?doc_id=35400352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adilet.zan.kz/rus/docs/G25RR000470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pharmnewskz.com/ru/legislation/prikaz-ministra-zdravoohraneniya-rk-ot-25-dekabrya-2025-goda--172_10430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aeunion.org/upload/iblock/e32/eknnl2gs8hf1muevmmetxa8tyk3uc37g/Reshenie-Soveta-_-77-ot-12-sentyabrya-2025-goda.pdf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64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2.png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5.png"/><Relationship Id="rId11" Type="http://schemas.openxmlformats.org/officeDocument/2006/relationships/hyperlink" Target="mailto:info@revera.legal" TargetMode="External"/><Relationship Id="rId5" Type="http://schemas.openxmlformats.org/officeDocument/2006/relationships/image" Target="../media/image64.png"/><Relationship Id="rId10" Type="http://schemas.openxmlformats.org/officeDocument/2006/relationships/hyperlink" Target="mailto:d.valukevich@revera.legal" TargetMode="External"/><Relationship Id="rId4" Type="http://schemas.openxmlformats.org/officeDocument/2006/relationships/image" Target="../media/image63.png"/><Relationship Id="rId9" Type="http://schemas.openxmlformats.org/officeDocument/2006/relationships/hyperlink" Target="mailto:s.sushchenua@revera.lega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aeunion.org/upload/iblock/988/prkwme2h7dx413hk5hx8z1mwre7m5dxb/Protokol-k-Soglasheniyu-po-med-izdeliyam-kop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eaeunion.org/upload/iblock/5ad/1j5pfi1mc0df9pb1w96qni999u08mfkx/Reshenie-Soveta-_-93-ot-26-noyabrya-2025-g..pdf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eaeunion.org/upload/iblock/0d5/e1tbtdnxam0hoeqo2e1e3rcoab8zl6vc/Reshenie-Soveta-_-12-ot-22-yanvarya-2025-goda.pdf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eaeunion.org/upload/iblock/341/kob3jngodasswg342dcc0aur5ify51da/raspor-9-kop.pdf" TargetMode="External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6.png"/><Relationship Id="rId4" Type="http://schemas.openxmlformats.org/officeDocument/2006/relationships/image" Target="../media/image20.png"/><Relationship Id="rId9" Type="http://schemas.openxmlformats.org/officeDocument/2006/relationships/hyperlink" Target="https://docs.eaeunion.org/upload/iblock/41e/uabkxnz71buo8ufnzu53oc9tsxhwcwb8/raspor-10-kop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95360" y="0"/>
            <a:ext cx="603504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/>
          <p:nvPr/>
        </p:nvSpPr>
        <p:spPr>
          <a:xfrm>
            <a:off x="746036" y="1652577"/>
            <a:ext cx="6521410" cy="3114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4358"/>
              </a:lnSpc>
              <a:buClr>
                <a:srgbClr val="0A1D47"/>
              </a:buClr>
              <a:buSzPts val="3900"/>
            </a:pPr>
            <a:r>
              <a:rPr lang="en-US" sz="39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ТОП ИЗМЕНЕНИЙ ЗАКОНОДАТЕЛЬСТВА</a:t>
            </a:r>
            <a:r>
              <a:rPr lang="ru-RU" sz="39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В СФЕРЕ ФАРМАЦЕВТИКИ И ЗДРАВООХРАНЕНИЯ ЗА 2025 ГОД</a:t>
            </a:r>
          </a:p>
          <a:p>
            <a:pPr>
              <a:lnSpc>
                <a:spcPct val="124358"/>
              </a:lnSpc>
              <a:buClr>
                <a:srgbClr val="0A1D47"/>
              </a:buClr>
              <a:buSzPts val="3900"/>
            </a:pPr>
            <a:r>
              <a:rPr lang="ru-RU" sz="39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sz="39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1" name="Google Shape;21;p4"/>
          <p:cNvSpPr/>
          <p:nvPr/>
        </p:nvSpPr>
        <p:spPr>
          <a:xfrm>
            <a:off x="793790" y="4122420"/>
            <a:ext cx="7556421" cy="1133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3550"/>
              <a:buFont typeface="Roboto"/>
              <a:buNone/>
            </a:pPr>
            <a:endParaRPr sz="3550" b="0" i="0" u="none" strike="noStrike" cap="none" dirty="0"/>
          </a:p>
        </p:txBody>
      </p:sp>
      <p:sp>
        <p:nvSpPr>
          <p:cNvPr id="27" name="Google Shape;27;p4"/>
          <p:cNvSpPr/>
          <p:nvPr/>
        </p:nvSpPr>
        <p:spPr>
          <a:xfrm>
            <a:off x="4390387" y="5774012"/>
            <a:ext cx="1662000" cy="441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40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 action="ppaction://hlinksldjump"/>
              </a:rPr>
              <a:t>ГРУЗИЯ</a:t>
            </a:r>
            <a:endParaRPr sz="16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Google Shape;28;p4"/>
          <p:cNvSpPr/>
          <p:nvPr/>
        </p:nvSpPr>
        <p:spPr>
          <a:xfrm>
            <a:off x="6212279" y="5767770"/>
            <a:ext cx="1662001" cy="433864"/>
          </a:xfrm>
          <a:prstGeom prst="roundRect">
            <a:avLst>
              <a:gd name="adj" fmla="val 17263"/>
            </a:avLst>
          </a:prstGeom>
          <a:noFill/>
          <a:ln w="9525" cap="flat" cmpd="sng">
            <a:solidFill>
              <a:srgbClr val="0A1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Google Shape;29;p4"/>
          <p:cNvSpPr/>
          <p:nvPr/>
        </p:nvSpPr>
        <p:spPr>
          <a:xfrm>
            <a:off x="6212279" y="5779085"/>
            <a:ext cx="1662001" cy="411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40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5" action="ppaction://hlinksldjump"/>
              </a:rPr>
              <a:t>КАЗАХСТАН</a:t>
            </a:r>
            <a:endParaRPr sz="16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769913" y="6498010"/>
            <a:ext cx="7104367" cy="862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Обзор ключевых изменений,</a:t>
            </a:r>
          </a:p>
          <a:p>
            <a:pPr marL="0" marR="0" lvl="0" indent="0" algn="l" rtl="0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которые определили развитие фармацевтической отрасли</a:t>
            </a:r>
            <a:endParaRPr lang="ru-RU"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Google Shape;28;p4">
            <a:extLst>
              <a:ext uri="{FF2B5EF4-FFF2-40B4-BE49-F238E27FC236}">
                <a16:creationId xmlns:a16="http://schemas.microsoft.com/office/drawing/2014/main" id="{4D9EDB6A-2989-4415-87A1-E181D0D10A57}"/>
              </a:ext>
            </a:extLst>
          </p:cNvPr>
          <p:cNvSpPr/>
          <p:nvPr/>
        </p:nvSpPr>
        <p:spPr>
          <a:xfrm>
            <a:off x="4398157" y="5774012"/>
            <a:ext cx="1662001" cy="433864"/>
          </a:xfrm>
          <a:prstGeom prst="roundRect">
            <a:avLst>
              <a:gd name="adj" fmla="val 17263"/>
            </a:avLst>
          </a:prstGeom>
          <a:noFill/>
          <a:ln w="9525" cap="flat" cmpd="sng">
            <a:solidFill>
              <a:srgbClr val="0A1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Google Shape;27;p4">
            <a:extLst>
              <a:ext uri="{FF2B5EF4-FFF2-40B4-BE49-F238E27FC236}">
                <a16:creationId xmlns:a16="http://schemas.microsoft.com/office/drawing/2014/main" id="{E4D256DC-2EEC-45A6-870E-D35FEB0C17C3}"/>
              </a:ext>
            </a:extLst>
          </p:cNvPr>
          <p:cNvSpPr/>
          <p:nvPr/>
        </p:nvSpPr>
        <p:spPr>
          <a:xfrm>
            <a:off x="746036" y="5797163"/>
            <a:ext cx="1662000" cy="441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400"/>
              <a:buFont typeface="Roboto"/>
              <a:buNone/>
            </a:pPr>
            <a:r>
              <a:rPr lang="ru-RU" sz="16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6" action="ppaction://hlinksldjump"/>
              </a:rPr>
              <a:t>ЕАЭС</a:t>
            </a:r>
            <a:endParaRPr sz="16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Google Shape;28;p4">
            <a:extLst>
              <a:ext uri="{FF2B5EF4-FFF2-40B4-BE49-F238E27FC236}">
                <a16:creationId xmlns:a16="http://schemas.microsoft.com/office/drawing/2014/main" id="{6AC62BED-1083-4946-9AA7-27BB803D3C9E}"/>
              </a:ext>
            </a:extLst>
          </p:cNvPr>
          <p:cNvSpPr/>
          <p:nvPr/>
        </p:nvSpPr>
        <p:spPr>
          <a:xfrm>
            <a:off x="2584035" y="5790400"/>
            <a:ext cx="1662001" cy="433864"/>
          </a:xfrm>
          <a:prstGeom prst="roundRect">
            <a:avLst>
              <a:gd name="adj" fmla="val 17263"/>
            </a:avLst>
          </a:prstGeom>
          <a:noFill/>
          <a:ln w="9525" cap="flat" cmpd="sng">
            <a:solidFill>
              <a:srgbClr val="0A1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Google Shape;29;p4">
            <a:extLst>
              <a:ext uri="{FF2B5EF4-FFF2-40B4-BE49-F238E27FC236}">
                <a16:creationId xmlns:a16="http://schemas.microsoft.com/office/drawing/2014/main" id="{E6CC29DE-7F11-4ABB-B5E3-5ACC843D6AAE}"/>
              </a:ext>
            </a:extLst>
          </p:cNvPr>
          <p:cNvSpPr/>
          <p:nvPr/>
        </p:nvSpPr>
        <p:spPr>
          <a:xfrm>
            <a:off x="2568494" y="5786590"/>
            <a:ext cx="1662001" cy="441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400"/>
              <a:buFont typeface="Roboto"/>
              <a:buNone/>
            </a:pPr>
            <a:r>
              <a:rPr lang="ru-RU" sz="16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7" action="ppaction://hlinksldjump"/>
              </a:rPr>
              <a:t>БЕЛАРУСЬ</a:t>
            </a:r>
            <a:endParaRPr sz="16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Google Shape;28;p4">
            <a:extLst>
              <a:ext uri="{FF2B5EF4-FFF2-40B4-BE49-F238E27FC236}">
                <a16:creationId xmlns:a16="http://schemas.microsoft.com/office/drawing/2014/main" id="{A9110893-66FA-4E18-81CB-7ABA2A80ABEB}"/>
              </a:ext>
            </a:extLst>
          </p:cNvPr>
          <p:cNvSpPr/>
          <p:nvPr/>
        </p:nvSpPr>
        <p:spPr>
          <a:xfrm>
            <a:off x="769913" y="5796642"/>
            <a:ext cx="1662001" cy="433864"/>
          </a:xfrm>
          <a:prstGeom prst="roundRect">
            <a:avLst>
              <a:gd name="adj" fmla="val 17263"/>
            </a:avLst>
          </a:prstGeom>
          <a:noFill/>
          <a:ln w="9525" cap="flat" cmpd="sng">
            <a:solidFill>
              <a:srgbClr val="0A1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Изображение выглядит как снимок экрана, Графика, графический дизайн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4BD2786-C2E9-8232-BC62-2F9035789C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790" y="622785"/>
            <a:ext cx="2406610" cy="3565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25" descr="preencoded.png"/>
          <p:cNvPicPr preferRelativeResize="0"/>
          <p:nvPr/>
        </p:nvPicPr>
        <p:blipFill rotWithShape="1">
          <a:blip r:embed="rId3">
            <a:alphaModFix/>
          </a:blip>
          <a:srcRect r="5868"/>
          <a:stretch/>
        </p:blipFill>
        <p:spPr>
          <a:xfrm>
            <a:off x="9172949" y="-17277"/>
            <a:ext cx="5457452" cy="8264153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5"/>
          <p:cNvSpPr/>
          <p:nvPr/>
        </p:nvSpPr>
        <p:spPr>
          <a:xfrm>
            <a:off x="481527" y="665233"/>
            <a:ext cx="7480102" cy="50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530"/>
              </a:lnSpc>
              <a:buClr>
                <a:srgbClr val="0A1D47"/>
              </a:buClr>
              <a:buSzPts val="245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ОБНОВЛЕНИЯ В СФЕРАХ GLP, GCP И RWD (1)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83" name="Google Shape;283;p25"/>
          <p:cNvSpPr/>
          <p:nvPr/>
        </p:nvSpPr>
        <p:spPr>
          <a:xfrm>
            <a:off x="481527" y="1175178"/>
            <a:ext cx="7013937" cy="288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0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Введен контроль за </a:t>
            </a:r>
            <a:r>
              <a:rPr lang="en-US" sz="1600" b="1" i="0" u="none" strike="noStrike" cap="none" dirty="0" err="1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соблюдением</a:t>
            </a:r>
            <a:r>
              <a:rPr lang="en-US" sz="16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lang="ru-RU" sz="1600" b="1" i="0" u="none" strike="noStrike" cap="none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00"/>
              <a:buFont typeface="Roboto"/>
              <a:buNone/>
            </a:pPr>
            <a:r>
              <a:rPr lang="en-US" sz="1600" b="1" i="0" u="none" strike="noStrike" cap="none" dirty="0" err="1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Правил</a:t>
            </a:r>
            <a:r>
              <a:rPr lang="en-US" sz="16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надлежащей лабораторной практики (GLP) ЕАЭС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4" name="Google Shape;284;p25"/>
          <p:cNvSpPr/>
          <p:nvPr/>
        </p:nvSpPr>
        <p:spPr>
          <a:xfrm>
            <a:off x="404962" y="1863659"/>
            <a:ext cx="8696339" cy="61224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" name="Google Shape;287;p25"/>
          <p:cNvSpPr/>
          <p:nvPr/>
        </p:nvSpPr>
        <p:spPr>
          <a:xfrm>
            <a:off x="427552" y="2564586"/>
            <a:ext cx="8854519" cy="461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Правила фармацевтических инспекций 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дополнены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новым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разделом, регламентирующим контроль за соблюдением требований Правил надлежащей лабораторной практики (GLP).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8" name="Google Shape;288;p25"/>
          <p:cNvSpPr/>
          <p:nvPr/>
        </p:nvSpPr>
        <p:spPr>
          <a:xfrm>
            <a:off x="364066" y="3250455"/>
            <a:ext cx="4735081" cy="2810090"/>
          </a:xfrm>
          <a:prstGeom prst="roundRect">
            <a:avLst>
              <a:gd name="adj" fmla="val 2579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9" name="Google Shape;289;p25"/>
          <p:cNvSpPr/>
          <p:nvPr/>
        </p:nvSpPr>
        <p:spPr>
          <a:xfrm>
            <a:off x="665296" y="3444307"/>
            <a:ext cx="401092" cy="432301"/>
          </a:xfrm>
          <a:prstGeom prst="roundRect">
            <a:avLst>
              <a:gd name="adj" fmla="val 24739794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0" name="Google Shape;290;p25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4877" y="3586649"/>
            <a:ext cx="180388" cy="194424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5"/>
          <p:cNvSpPr/>
          <p:nvPr/>
        </p:nvSpPr>
        <p:spPr>
          <a:xfrm>
            <a:off x="1332896" y="3428224"/>
            <a:ext cx="3384145" cy="22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Цель инспекций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92" name="Google Shape;292;p25"/>
          <p:cNvSpPr/>
          <p:nvPr/>
        </p:nvSpPr>
        <p:spPr>
          <a:xfrm>
            <a:off x="623756" y="4044619"/>
            <a:ext cx="4465123" cy="14930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en-US" sz="17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Проверка соответствия доклинических/неклинических исследований требованиям GLP при выявлении фактов, ставящих под сомнение достоверность сведений в регдосье ЛС в отношении проведенных доклинических / неклинических исследований.</a:t>
            </a:r>
            <a:endParaRPr sz="17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3" name="Google Shape;293;p25"/>
          <p:cNvSpPr/>
          <p:nvPr/>
        </p:nvSpPr>
        <p:spPr>
          <a:xfrm>
            <a:off x="5200602" y="3250454"/>
            <a:ext cx="3724155" cy="2810090"/>
          </a:xfrm>
          <a:prstGeom prst="roundRect">
            <a:avLst>
              <a:gd name="adj" fmla="val 2579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4" name="Google Shape;294;p25"/>
          <p:cNvSpPr/>
          <p:nvPr/>
        </p:nvSpPr>
        <p:spPr>
          <a:xfrm>
            <a:off x="5432771" y="3437137"/>
            <a:ext cx="401092" cy="432301"/>
          </a:xfrm>
          <a:prstGeom prst="roundRect">
            <a:avLst>
              <a:gd name="adj" fmla="val 24739794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5" name="Google Shape;295;p25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543123" y="3543531"/>
            <a:ext cx="180388" cy="194424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5"/>
          <p:cNvSpPr/>
          <p:nvPr/>
        </p:nvSpPr>
        <p:spPr>
          <a:xfrm>
            <a:off x="6005657" y="3458688"/>
            <a:ext cx="3259815" cy="83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200"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Виды проверок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97" name="Google Shape;297;p25"/>
          <p:cNvSpPr/>
          <p:nvPr/>
        </p:nvSpPr>
        <p:spPr>
          <a:xfrm>
            <a:off x="5432771" y="4050623"/>
            <a:ext cx="3259815" cy="4612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en-US" sz="17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Выездные, дистанционные и документарные проверки. Инспекторат определяет объем проверки</a:t>
            </a:r>
            <a:endParaRPr sz="17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Google Shape;298;p25"/>
          <p:cNvSpPr/>
          <p:nvPr/>
        </p:nvSpPr>
        <p:spPr>
          <a:xfrm>
            <a:off x="364067" y="6098040"/>
            <a:ext cx="8560690" cy="1695446"/>
          </a:xfrm>
          <a:prstGeom prst="roundRect">
            <a:avLst>
              <a:gd name="adj" fmla="val 4250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9" name="Google Shape;299;p25"/>
          <p:cNvSpPr/>
          <p:nvPr/>
        </p:nvSpPr>
        <p:spPr>
          <a:xfrm>
            <a:off x="675548" y="6322638"/>
            <a:ext cx="401092" cy="432301"/>
          </a:xfrm>
          <a:prstGeom prst="roundRect">
            <a:avLst>
              <a:gd name="adj" fmla="val 24739794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0" name="Google Shape;300;p25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5900" y="6419353"/>
            <a:ext cx="180388" cy="194424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5"/>
          <p:cNvSpPr/>
          <p:nvPr/>
        </p:nvSpPr>
        <p:spPr>
          <a:xfrm>
            <a:off x="1401282" y="6266051"/>
            <a:ext cx="1671173" cy="22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30D2B"/>
              </a:buClr>
              <a:buSzPts val="1200"/>
              <a:buFont typeface="Arial"/>
              <a:buNone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Сроки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02" name="Google Shape;302;p25"/>
          <p:cNvSpPr/>
          <p:nvPr/>
        </p:nvSpPr>
        <p:spPr>
          <a:xfrm>
            <a:off x="681873" y="6950959"/>
            <a:ext cx="7899701" cy="432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Уведомление о внеплановой проверке — не позднее </a:t>
            </a:r>
            <a:r>
              <a:rPr lang="en-US" sz="1800" b="0" i="0" u="none" strike="noStrike" cap="none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чем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en-US" sz="1800" b="0" i="0" u="none" strike="noStrike" cap="none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40 рабочих дней. Отчет готовится в течение 20 рабочих дней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Google Shape;204;p22">
            <a:extLst>
              <a:ext uri="{FF2B5EF4-FFF2-40B4-BE49-F238E27FC236}">
                <a16:creationId xmlns:a16="http://schemas.microsoft.com/office/drawing/2014/main" id="{1A300FA8-1644-4783-9A9F-D1758CB92E55}"/>
              </a:ext>
            </a:extLst>
          </p:cNvPr>
          <p:cNvSpPr/>
          <p:nvPr/>
        </p:nvSpPr>
        <p:spPr>
          <a:xfrm>
            <a:off x="540908" y="1942128"/>
            <a:ext cx="8602147" cy="49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7"/>
              </a:rPr>
              <a:t>Решение Совета ЕЭК от 01.08.2025 № 60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11.10.2025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30" name="Google Shape;123;p19">
            <a:extLst>
              <a:ext uri="{FF2B5EF4-FFF2-40B4-BE49-F238E27FC236}">
                <a16:creationId xmlns:a16="http://schemas.microsoft.com/office/drawing/2014/main" id="{760A05DA-A7E4-4AF3-8F17-47E105162ABF}"/>
              </a:ext>
            </a:extLst>
          </p:cNvPr>
          <p:cNvSpPr/>
          <p:nvPr/>
        </p:nvSpPr>
        <p:spPr>
          <a:xfrm>
            <a:off x="14143967" y="7810762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1" name="Google Shape;124;p19">
            <a:extLst>
              <a:ext uri="{FF2B5EF4-FFF2-40B4-BE49-F238E27FC236}">
                <a16:creationId xmlns:a16="http://schemas.microsoft.com/office/drawing/2014/main" id="{2BC53BC8-0EE5-465F-B777-B37AF19D19A6}"/>
              </a:ext>
            </a:extLst>
          </p:cNvPr>
          <p:cNvSpPr/>
          <p:nvPr/>
        </p:nvSpPr>
        <p:spPr>
          <a:xfrm>
            <a:off x="14271494" y="7793486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7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Google Shape;271;p24" descr="preencoded.png">
            <a:extLst>
              <a:ext uri="{FF2B5EF4-FFF2-40B4-BE49-F238E27FC236}">
                <a16:creationId xmlns:a16="http://schemas.microsoft.com/office/drawing/2014/main" id="{09A177DF-768C-4C92-AB8B-5BBDB2CAB51F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291443" y="418838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6"/>
          <p:cNvSpPr/>
          <p:nvPr/>
        </p:nvSpPr>
        <p:spPr>
          <a:xfrm>
            <a:off x="696140" y="443222"/>
            <a:ext cx="8222081" cy="274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6530"/>
              </a:lnSpc>
              <a:buClr>
                <a:srgbClr val="0A1D47"/>
              </a:buClr>
              <a:buSzPts val="2450"/>
              <a:buFont typeface="Arial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ОБНОВЛЕНИЯ В СФЕРАХ GLP, GCP И RWD (2)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2" name="Google Shape;312;p26"/>
          <p:cNvSpPr/>
          <p:nvPr/>
        </p:nvSpPr>
        <p:spPr>
          <a:xfrm>
            <a:off x="696141" y="928996"/>
            <a:ext cx="8770310" cy="683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A1D47"/>
              </a:buClr>
              <a:buSzPts val="1200"/>
            </a:pPr>
            <a:r>
              <a:rPr lang="en-US" sz="16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Изменения в Правила надлежащей клинической практики ЕАЭС</a:t>
            </a:r>
            <a:endParaRPr sz="16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5" name="Google Shape;315;p26"/>
          <p:cNvSpPr/>
          <p:nvPr/>
        </p:nvSpPr>
        <p:spPr>
          <a:xfrm>
            <a:off x="999784" y="1737050"/>
            <a:ext cx="9378791" cy="220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9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Roboto"/>
              <a:buNone/>
            </a:pPr>
            <a:endParaRPr sz="1050" b="0" i="0" u="none" strike="noStrike" cap="none" dirty="0"/>
          </a:p>
        </p:txBody>
      </p:sp>
      <p:sp>
        <p:nvSpPr>
          <p:cNvPr id="316" name="Google Shape;316;p26"/>
          <p:cNvSpPr/>
          <p:nvPr/>
        </p:nvSpPr>
        <p:spPr>
          <a:xfrm>
            <a:off x="559385" y="2238737"/>
            <a:ext cx="13938145" cy="585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904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GCP ЕАЭС приведены в соответствие с последней редакцией Руководства по надлежащей клинической практике ICH E6 (R2).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" name="Google Shape;317;p26"/>
          <p:cNvSpPr/>
          <p:nvPr/>
        </p:nvSpPr>
        <p:spPr>
          <a:xfrm>
            <a:off x="591018" y="2927104"/>
            <a:ext cx="308777" cy="285760"/>
          </a:xfrm>
          <a:prstGeom prst="roundRect">
            <a:avLst>
              <a:gd name="adj" fmla="val 664361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8" name="Google Shape;318;p26"/>
          <p:cNvSpPr/>
          <p:nvPr/>
        </p:nvSpPr>
        <p:spPr>
          <a:xfrm>
            <a:off x="1176939" y="2824167"/>
            <a:ext cx="4109544" cy="28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200"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СННР на плацебо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9" name="Google Shape;319;p26"/>
          <p:cNvSpPr/>
          <p:nvPr/>
        </p:nvSpPr>
        <p:spPr>
          <a:xfrm>
            <a:off x="1176939" y="3321856"/>
            <a:ext cx="12273590" cy="878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904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Спонсор не обязан сообщать о серьёзных непредвиденных нежелательных реакциях на плацебо, если не доказана причинно-следственная связь (ранее такие отчёты предоставлялись всегда, без исключений)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1" name="Google Shape;321;p26"/>
          <p:cNvSpPr/>
          <p:nvPr/>
        </p:nvSpPr>
        <p:spPr>
          <a:xfrm>
            <a:off x="1176939" y="4269049"/>
            <a:ext cx="7863847" cy="28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30D2B"/>
              </a:buClr>
              <a:buSzPts val="1200"/>
              <a:buFont typeface="Arial"/>
              <a:buNone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Период представления данных по СННР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22" name="Google Shape;322;p26"/>
          <p:cNvSpPr/>
          <p:nvPr/>
        </p:nvSpPr>
        <p:spPr>
          <a:xfrm>
            <a:off x="1176939" y="4705861"/>
            <a:ext cx="11403436" cy="585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904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Уточнен период: с даты получения разрешения на клинические исследования до даты последнего визита последнего субъекта исследования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4" name="Google Shape;324;p26"/>
          <p:cNvSpPr/>
          <p:nvPr/>
        </p:nvSpPr>
        <p:spPr>
          <a:xfrm>
            <a:off x="1176939" y="5713609"/>
            <a:ext cx="4230796" cy="28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200"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Электронный формат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25" name="Google Shape;325;p26"/>
          <p:cNvSpPr/>
          <p:nvPr/>
        </p:nvSpPr>
        <p:spPr>
          <a:xfrm>
            <a:off x="1176938" y="6201592"/>
            <a:ext cx="13171239" cy="585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904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Отчет по безопасности подается в электронном виде с возможностью текстового поиска на русском или английском языке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" name="Google Shape;327;p26"/>
          <p:cNvSpPr/>
          <p:nvPr/>
        </p:nvSpPr>
        <p:spPr>
          <a:xfrm>
            <a:off x="1176939" y="6766790"/>
            <a:ext cx="4109544" cy="28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30D2B"/>
              </a:buClr>
              <a:buSzPts val="1200"/>
              <a:buFont typeface="Arial"/>
              <a:buNone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Перевод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28" name="Google Shape;328;p26"/>
          <p:cNvSpPr/>
          <p:nvPr/>
        </p:nvSpPr>
        <p:spPr>
          <a:xfrm>
            <a:off x="1176938" y="7214806"/>
            <a:ext cx="10687924" cy="585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904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Обязательный перевод на русский язык разделов </a:t>
            </a: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«К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раткое изложение</a:t>
            </a: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»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и </a:t>
            </a: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«З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аключение (выводы)</a:t>
            </a: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»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Google Shape;284;p25">
            <a:extLst>
              <a:ext uri="{FF2B5EF4-FFF2-40B4-BE49-F238E27FC236}">
                <a16:creationId xmlns:a16="http://schemas.microsoft.com/office/drawing/2014/main" id="{2CFC7ED0-4877-4AAB-B987-047FFC1254A5}"/>
              </a:ext>
            </a:extLst>
          </p:cNvPr>
          <p:cNvSpPr/>
          <p:nvPr/>
        </p:nvSpPr>
        <p:spPr>
          <a:xfrm>
            <a:off x="559385" y="1499024"/>
            <a:ext cx="7546648" cy="61224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Google Shape;204;p22">
            <a:extLst>
              <a:ext uri="{FF2B5EF4-FFF2-40B4-BE49-F238E27FC236}">
                <a16:creationId xmlns:a16="http://schemas.microsoft.com/office/drawing/2014/main" id="{37DD2294-2567-47F5-9A8A-AFA48957162C}"/>
              </a:ext>
            </a:extLst>
          </p:cNvPr>
          <p:cNvSpPr/>
          <p:nvPr/>
        </p:nvSpPr>
        <p:spPr>
          <a:xfrm>
            <a:off x="696140" y="1573500"/>
            <a:ext cx="7187471" cy="49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Решение Совета ЕЭК от 01.08.2025 № 63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(вступит в силу 10.03.2026)</a:t>
            </a:r>
          </a:p>
        </p:txBody>
      </p:sp>
      <p:sp>
        <p:nvSpPr>
          <p:cNvPr id="26" name="Google Shape;123;p19">
            <a:extLst>
              <a:ext uri="{FF2B5EF4-FFF2-40B4-BE49-F238E27FC236}">
                <a16:creationId xmlns:a16="http://schemas.microsoft.com/office/drawing/2014/main" id="{6472555C-9E35-4CC0-B471-33EDA4E7F0AC}"/>
              </a:ext>
            </a:extLst>
          </p:cNvPr>
          <p:cNvSpPr/>
          <p:nvPr/>
        </p:nvSpPr>
        <p:spPr>
          <a:xfrm>
            <a:off x="14098534" y="7794780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7" name="Google Shape;124;p19">
            <a:extLst>
              <a:ext uri="{FF2B5EF4-FFF2-40B4-BE49-F238E27FC236}">
                <a16:creationId xmlns:a16="http://schemas.microsoft.com/office/drawing/2014/main" id="{E06109ED-15C0-466D-854E-DF7D3B93E21C}"/>
              </a:ext>
            </a:extLst>
          </p:cNvPr>
          <p:cNvSpPr/>
          <p:nvPr/>
        </p:nvSpPr>
        <p:spPr>
          <a:xfrm>
            <a:off x="14196166" y="7774158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8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317;p26">
            <a:extLst>
              <a:ext uri="{FF2B5EF4-FFF2-40B4-BE49-F238E27FC236}">
                <a16:creationId xmlns:a16="http://schemas.microsoft.com/office/drawing/2014/main" id="{23019585-9B28-6BAB-4E29-2E0B007F27FB}"/>
              </a:ext>
            </a:extLst>
          </p:cNvPr>
          <p:cNvSpPr/>
          <p:nvPr/>
        </p:nvSpPr>
        <p:spPr>
          <a:xfrm>
            <a:off x="591018" y="4331534"/>
            <a:ext cx="308777" cy="285760"/>
          </a:xfrm>
          <a:prstGeom prst="roundRect">
            <a:avLst>
              <a:gd name="adj" fmla="val 664361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317;p26">
            <a:extLst>
              <a:ext uri="{FF2B5EF4-FFF2-40B4-BE49-F238E27FC236}">
                <a16:creationId xmlns:a16="http://schemas.microsoft.com/office/drawing/2014/main" id="{A9FCF25F-6F07-DADC-9FFB-9E7750B90580}"/>
              </a:ext>
            </a:extLst>
          </p:cNvPr>
          <p:cNvSpPr/>
          <p:nvPr/>
        </p:nvSpPr>
        <p:spPr>
          <a:xfrm>
            <a:off x="591017" y="5816069"/>
            <a:ext cx="308777" cy="285760"/>
          </a:xfrm>
          <a:prstGeom prst="roundRect">
            <a:avLst>
              <a:gd name="adj" fmla="val 664361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317;p26">
            <a:extLst>
              <a:ext uri="{FF2B5EF4-FFF2-40B4-BE49-F238E27FC236}">
                <a16:creationId xmlns:a16="http://schemas.microsoft.com/office/drawing/2014/main" id="{EE11198A-280D-9A32-6DE5-1EA54F63E1B0}"/>
              </a:ext>
            </a:extLst>
          </p:cNvPr>
          <p:cNvSpPr/>
          <p:nvPr/>
        </p:nvSpPr>
        <p:spPr>
          <a:xfrm>
            <a:off x="591017" y="6872664"/>
            <a:ext cx="308777" cy="285760"/>
          </a:xfrm>
          <a:prstGeom prst="roundRect">
            <a:avLst>
              <a:gd name="adj" fmla="val 664361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Google Shape;271;p24" descr="preencoded.png">
            <a:extLst>
              <a:ext uri="{FF2B5EF4-FFF2-40B4-BE49-F238E27FC236}">
                <a16:creationId xmlns:a16="http://schemas.microsoft.com/office/drawing/2014/main" id="{072F2D5D-7EC3-4CB3-858D-15307B25F7F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96051" y="536338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7"/>
          <p:cNvSpPr/>
          <p:nvPr/>
        </p:nvSpPr>
        <p:spPr>
          <a:xfrm>
            <a:off x="898477" y="925479"/>
            <a:ext cx="8523375" cy="291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315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8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ОБНОВЛЕНИЯ В СФЕРАХ GLP, GCP И RWD (3)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39" name="Google Shape;339;p27"/>
          <p:cNvSpPr/>
          <p:nvPr/>
        </p:nvSpPr>
        <p:spPr>
          <a:xfrm>
            <a:off x="898477" y="1443996"/>
            <a:ext cx="9855464" cy="48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A1D47"/>
              </a:buClr>
              <a:buSzPts val="1200"/>
              <a:buFont typeface="Arial"/>
              <a:buNone/>
            </a:pPr>
            <a:r>
              <a:rPr lang="en-US" sz="16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Утверждена рекомендация по использованию данных реальной клинической практики</a:t>
            </a:r>
            <a:endParaRPr sz="16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43" name="Google Shape;343;p27"/>
          <p:cNvSpPr/>
          <p:nvPr/>
        </p:nvSpPr>
        <p:spPr>
          <a:xfrm>
            <a:off x="955067" y="2595114"/>
            <a:ext cx="12971198" cy="42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000"/>
              </a:lnSpc>
              <a:buClr>
                <a:srgbClr val="030D2B"/>
              </a:buClr>
              <a:buSzPts val="1250"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Какие источники данных клинической практики можно использовать?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344" name="Google Shape;344;p2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5067" y="3173406"/>
            <a:ext cx="1461968" cy="903446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27"/>
          <p:cNvSpPr/>
          <p:nvPr/>
        </p:nvSpPr>
        <p:spPr>
          <a:xfrm>
            <a:off x="955067" y="4260683"/>
            <a:ext cx="3283106" cy="400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20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Социальные сети</a:t>
            </a:r>
            <a:endParaRPr sz="2000" b="0" i="0" u="none" strike="noStrike" cap="none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6" name="Google Shape;346;p27"/>
          <p:cNvSpPr/>
          <p:nvPr/>
        </p:nvSpPr>
        <p:spPr>
          <a:xfrm>
            <a:off x="955067" y="4669518"/>
            <a:ext cx="3378900" cy="612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Данные из социальных платформ о здоровье пациентов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7" name="Google Shape;347;p2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74493" y="3275442"/>
            <a:ext cx="1461968" cy="903446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27"/>
          <p:cNvSpPr/>
          <p:nvPr/>
        </p:nvSpPr>
        <p:spPr>
          <a:xfrm>
            <a:off x="5474493" y="4269624"/>
            <a:ext cx="1838920" cy="229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20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Исследования</a:t>
            </a:r>
            <a:endParaRPr sz="2000" b="0" i="0" u="none" strike="noStrike" cap="none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9" name="Google Shape;349;p27"/>
          <p:cNvSpPr/>
          <p:nvPr/>
        </p:nvSpPr>
        <p:spPr>
          <a:xfrm>
            <a:off x="5474493" y="4668931"/>
            <a:ext cx="3822231" cy="600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Данные интервенционных и наблюдательных исследований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0" name="Google Shape;350;p27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55429" y="3255900"/>
            <a:ext cx="1461968" cy="903446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27"/>
          <p:cNvSpPr/>
          <p:nvPr/>
        </p:nvSpPr>
        <p:spPr>
          <a:xfrm>
            <a:off x="10355428" y="4288564"/>
            <a:ext cx="3334195" cy="344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20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Регистры и базы</a:t>
            </a:r>
            <a:endParaRPr sz="2000" b="0" i="0" u="none" strike="noStrike" cap="none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2" name="Google Shape;352;p27"/>
          <p:cNvSpPr/>
          <p:nvPr/>
        </p:nvSpPr>
        <p:spPr>
          <a:xfrm>
            <a:off x="10355428" y="4661312"/>
            <a:ext cx="3570837" cy="70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Регистры и базы медицинских данных на основе регистров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3" name="Google Shape;353;p27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355429" y="5685609"/>
            <a:ext cx="1461968" cy="903446"/>
          </a:xfrm>
          <a:prstGeom prst="rect">
            <a:avLst/>
          </a:prstGeom>
          <a:noFill/>
          <a:ln>
            <a:noFill/>
          </a:ln>
        </p:spPr>
      </p:pic>
      <p:sp>
        <p:nvSpPr>
          <p:cNvPr id="354" name="Google Shape;354;p27"/>
          <p:cNvSpPr/>
          <p:nvPr/>
        </p:nvSpPr>
        <p:spPr>
          <a:xfrm>
            <a:off x="10355429" y="6666460"/>
            <a:ext cx="3334194" cy="8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20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Носимые устройства</a:t>
            </a:r>
            <a:endParaRPr sz="2000" b="0" i="0" u="none" strike="noStrike" cap="none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5" name="Google Shape;355;p27"/>
          <p:cNvSpPr/>
          <p:nvPr/>
        </p:nvSpPr>
        <p:spPr>
          <a:xfrm>
            <a:off x="10355428" y="7054743"/>
            <a:ext cx="4056112" cy="70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Данные устройств, применяемых пациентами в амбулаторных условиях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6" name="Google Shape;356;p27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5067" y="5579183"/>
            <a:ext cx="1461968" cy="903446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27"/>
          <p:cNvSpPr/>
          <p:nvPr/>
        </p:nvSpPr>
        <p:spPr>
          <a:xfrm>
            <a:off x="955067" y="6666460"/>
            <a:ext cx="2878786" cy="318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20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Опросы пациентов</a:t>
            </a:r>
            <a:endParaRPr sz="2000" b="0" i="0" u="none" strike="noStrike" cap="none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" name="Google Shape;358;p27"/>
          <p:cNvSpPr/>
          <p:nvPr/>
        </p:nvSpPr>
        <p:spPr>
          <a:xfrm>
            <a:off x="955067" y="7054743"/>
            <a:ext cx="3544830" cy="812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Данные анкетирования о состоянии здоровья и исходах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9" name="Google Shape;359;p27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74493" y="5681219"/>
            <a:ext cx="1461968" cy="903446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7"/>
          <p:cNvSpPr/>
          <p:nvPr/>
        </p:nvSpPr>
        <p:spPr>
          <a:xfrm>
            <a:off x="5474493" y="6666460"/>
            <a:ext cx="3334194" cy="47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20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Искусственный интеллект</a:t>
            </a:r>
            <a:endParaRPr sz="2000" b="0" i="0" u="none" strike="noStrike" cap="none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1" name="Google Shape;361;p27"/>
          <p:cNvSpPr/>
          <p:nvPr/>
        </p:nvSpPr>
        <p:spPr>
          <a:xfrm>
            <a:off x="5474493" y="7054743"/>
            <a:ext cx="3822231" cy="85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Допускается использовать технологии ИИ для сбора данных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Google Shape;315;p26">
            <a:extLst>
              <a:ext uri="{FF2B5EF4-FFF2-40B4-BE49-F238E27FC236}">
                <a16:creationId xmlns:a16="http://schemas.microsoft.com/office/drawing/2014/main" id="{49167818-1B1B-4AF0-9A77-F9BEC005EA19}"/>
              </a:ext>
            </a:extLst>
          </p:cNvPr>
          <p:cNvSpPr/>
          <p:nvPr/>
        </p:nvSpPr>
        <p:spPr>
          <a:xfrm>
            <a:off x="1369520" y="2139672"/>
            <a:ext cx="9378791" cy="220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9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Roboto"/>
              <a:buNone/>
            </a:pPr>
            <a:endParaRPr sz="1050" b="0" i="0" u="none" strike="noStrike" cap="none" dirty="0"/>
          </a:p>
        </p:txBody>
      </p:sp>
      <p:sp>
        <p:nvSpPr>
          <p:cNvPr id="36" name="Google Shape;284;p25">
            <a:extLst>
              <a:ext uri="{FF2B5EF4-FFF2-40B4-BE49-F238E27FC236}">
                <a16:creationId xmlns:a16="http://schemas.microsoft.com/office/drawing/2014/main" id="{CF51E7B3-332E-4A95-9D85-4A81600FF7E7}"/>
              </a:ext>
            </a:extLst>
          </p:cNvPr>
          <p:cNvSpPr/>
          <p:nvPr/>
        </p:nvSpPr>
        <p:spPr>
          <a:xfrm>
            <a:off x="929120" y="1901646"/>
            <a:ext cx="8886928" cy="61224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Google Shape;204;p22">
            <a:extLst>
              <a:ext uri="{FF2B5EF4-FFF2-40B4-BE49-F238E27FC236}">
                <a16:creationId xmlns:a16="http://schemas.microsoft.com/office/drawing/2014/main" id="{DA7540DE-03B4-4470-BBC1-B774C9A59FBE}"/>
              </a:ext>
            </a:extLst>
          </p:cNvPr>
          <p:cNvSpPr/>
          <p:nvPr/>
        </p:nvSpPr>
        <p:spPr>
          <a:xfrm>
            <a:off x="1092215" y="1975774"/>
            <a:ext cx="8602147" cy="49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9"/>
              </a:rPr>
              <a:t>Рекомендация Коллегии ЕЭК от 10.06.2025 № 15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(вступила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10.07.2025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38" name="Google Shape;123;p19">
            <a:extLst>
              <a:ext uri="{FF2B5EF4-FFF2-40B4-BE49-F238E27FC236}">
                <a16:creationId xmlns:a16="http://schemas.microsoft.com/office/drawing/2014/main" id="{85DBF6AF-1C45-4087-B2E1-A39AE040BBFF}"/>
              </a:ext>
            </a:extLst>
          </p:cNvPr>
          <p:cNvSpPr/>
          <p:nvPr/>
        </p:nvSpPr>
        <p:spPr>
          <a:xfrm>
            <a:off x="14119507" y="7781525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9" name="Google Shape;124;p19">
            <a:extLst>
              <a:ext uri="{FF2B5EF4-FFF2-40B4-BE49-F238E27FC236}">
                <a16:creationId xmlns:a16="http://schemas.microsoft.com/office/drawing/2014/main" id="{6E32AA12-37E1-47D7-BCAF-62B34808FCA8}"/>
              </a:ext>
            </a:extLst>
          </p:cNvPr>
          <p:cNvSpPr/>
          <p:nvPr/>
        </p:nvSpPr>
        <p:spPr>
          <a:xfrm>
            <a:off x="14217139" y="7760903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9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Google Shape;271;p24" descr="preencoded.png">
            <a:extLst>
              <a:ext uri="{FF2B5EF4-FFF2-40B4-BE49-F238E27FC236}">
                <a16:creationId xmlns:a16="http://schemas.microsoft.com/office/drawing/2014/main" id="{07D179DB-B5B5-45B1-8443-28667DABFD0F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3130505" y="427974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8"/>
          <p:cNvSpPr/>
          <p:nvPr/>
        </p:nvSpPr>
        <p:spPr>
          <a:xfrm>
            <a:off x="665682" y="258790"/>
            <a:ext cx="10931528" cy="816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315"/>
              </a:lnSpc>
              <a:buClr>
                <a:srgbClr val="0A1D47"/>
              </a:buClr>
              <a:buSzPts val="285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ДОПОЛНЕНЫ ПРАВИЛА ПРОВЕДЕНИЯ ИССЛЕДОВАНИЙ БИОЛОГИЧЕСКИХ ЛЕКСРЕДСТВ ЕАЭС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73" name="Google Shape;373;p28"/>
          <p:cNvSpPr/>
          <p:nvPr/>
        </p:nvSpPr>
        <p:spPr>
          <a:xfrm>
            <a:off x="6589705" y="1841508"/>
            <a:ext cx="6956629" cy="155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Roboto"/>
              <a:buNone/>
            </a:pPr>
            <a:endParaRPr sz="800" b="0" i="0" u="none" strike="noStrike" cap="none" dirty="0"/>
          </a:p>
        </p:txBody>
      </p:sp>
      <p:sp>
        <p:nvSpPr>
          <p:cNvPr id="374" name="Google Shape;374;p28"/>
          <p:cNvSpPr/>
          <p:nvPr/>
        </p:nvSpPr>
        <p:spPr>
          <a:xfrm>
            <a:off x="665683" y="1946875"/>
            <a:ext cx="9185688" cy="798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80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Правила проведения исследований биологических лексредств дополнены новыми главами, посвящёнными соматотерапевтическим лекпрепаратам.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5" name="Google Shape;375;p28"/>
          <p:cNvSpPr/>
          <p:nvPr/>
        </p:nvSpPr>
        <p:spPr>
          <a:xfrm>
            <a:off x="665682" y="2646001"/>
            <a:ext cx="10482556" cy="413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30D2B"/>
              </a:buClr>
              <a:buSzPts val="1200"/>
              <a:buFont typeface="Arial"/>
              <a:buNone/>
            </a:pPr>
            <a:r>
              <a:rPr lang="en-US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Признаки соматотерапевтических лекпрепаратов:</a:t>
            </a:r>
            <a:endParaRPr sz="20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83" name="Google Shape;383;p28"/>
          <p:cNvSpPr/>
          <p:nvPr/>
        </p:nvSpPr>
        <p:spPr>
          <a:xfrm>
            <a:off x="1482092" y="3642896"/>
            <a:ext cx="4970820" cy="195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4" name="Google Shape;384;p28"/>
          <p:cNvSpPr/>
          <p:nvPr/>
        </p:nvSpPr>
        <p:spPr>
          <a:xfrm>
            <a:off x="1443661" y="4157774"/>
            <a:ext cx="8407709" cy="32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538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650"/>
              <a:buFont typeface="Roboto"/>
              <a:buNone/>
            </a:pP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5" name="Google Shape;385;p28"/>
          <p:cNvSpPr/>
          <p:nvPr/>
        </p:nvSpPr>
        <p:spPr>
          <a:xfrm>
            <a:off x="679080" y="5125025"/>
            <a:ext cx="6636120" cy="499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30D2B"/>
              </a:buClr>
              <a:buSzPts val="1200"/>
              <a:buFont typeface="Arial"/>
              <a:buNone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Новые требования включают: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86" name="Google Shape;386;p28"/>
          <p:cNvSpPr/>
          <p:nvPr/>
        </p:nvSpPr>
        <p:spPr>
          <a:xfrm>
            <a:off x="679080" y="5514714"/>
            <a:ext cx="5707762" cy="34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800"/>
              <a:buFont typeface="Roboto"/>
              <a:buChar char="•"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Контроль качества препаратов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7" name="Google Shape;387;p28"/>
          <p:cNvSpPr/>
          <p:nvPr/>
        </p:nvSpPr>
        <p:spPr>
          <a:xfrm>
            <a:off x="665682" y="6169063"/>
            <a:ext cx="5707762" cy="34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800"/>
              <a:buFont typeface="Roboto"/>
              <a:buChar char="•"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Валидаци</a:t>
            </a: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ю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производственного процесса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8" name="Google Shape;388;p28"/>
          <p:cNvSpPr/>
          <p:nvPr/>
        </p:nvSpPr>
        <p:spPr>
          <a:xfrm>
            <a:off x="665682" y="5873720"/>
            <a:ext cx="5707762" cy="34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800"/>
              <a:buFont typeface="Roboto"/>
              <a:buChar char="•"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Исследование стабильности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" name="Google Shape;389;p28"/>
          <p:cNvSpPr/>
          <p:nvPr/>
        </p:nvSpPr>
        <p:spPr>
          <a:xfrm>
            <a:off x="665682" y="6529175"/>
            <a:ext cx="5707762" cy="34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800"/>
              <a:buFont typeface="Roboto"/>
              <a:buChar char="•"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Доклинические аспекты разработки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0" name="Google Shape;390;p28"/>
          <p:cNvSpPr/>
          <p:nvPr/>
        </p:nvSpPr>
        <p:spPr>
          <a:xfrm>
            <a:off x="679080" y="6890058"/>
            <a:ext cx="5707762" cy="347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800"/>
              <a:buFont typeface="Roboto"/>
              <a:buChar char="•"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Клинические аспекты разработки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1" name="Google Shape;391;p28"/>
          <p:cNvSpPr/>
          <p:nvPr/>
        </p:nvSpPr>
        <p:spPr>
          <a:xfrm>
            <a:off x="6506360" y="5654102"/>
            <a:ext cx="5820798" cy="603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800"/>
              <a:buFont typeface="Roboto"/>
              <a:buNone/>
            </a:pPr>
            <a:r>
              <a:rPr lang="en-US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Для производителей таких препаратов это означает необходимость адаптации производственных процессов и документации к новым требованиям.</a:t>
            </a:r>
            <a:endParaRPr sz="18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8" name="Google Shape;315;p26">
            <a:extLst>
              <a:ext uri="{FF2B5EF4-FFF2-40B4-BE49-F238E27FC236}">
                <a16:creationId xmlns:a16="http://schemas.microsoft.com/office/drawing/2014/main" id="{7D003540-BB92-49B7-9138-B31A22E2FCB1}"/>
              </a:ext>
            </a:extLst>
          </p:cNvPr>
          <p:cNvSpPr/>
          <p:nvPr/>
        </p:nvSpPr>
        <p:spPr>
          <a:xfrm>
            <a:off x="1182520" y="1490357"/>
            <a:ext cx="9378791" cy="220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9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Roboto"/>
              <a:buNone/>
            </a:pPr>
            <a:endParaRPr sz="1050" b="0" i="0" u="none" strike="noStrike" cap="none" dirty="0"/>
          </a:p>
        </p:txBody>
      </p:sp>
      <p:sp>
        <p:nvSpPr>
          <p:cNvPr id="29" name="Google Shape;284;p25">
            <a:extLst>
              <a:ext uri="{FF2B5EF4-FFF2-40B4-BE49-F238E27FC236}">
                <a16:creationId xmlns:a16="http://schemas.microsoft.com/office/drawing/2014/main" id="{0228A758-B64D-416C-B84C-C2EC7CE5C661}"/>
              </a:ext>
            </a:extLst>
          </p:cNvPr>
          <p:cNvSpPr/>
          <p:nvPr/>
        </p:nvSpPr>
        <p:spPr>
          <a:xfrm>
            <a:off x="665682" y="1252968"/>
            <a:ext cx="8696339" cy="61224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Google Shape;204;p22">
            <a:extLst>
              <a:ext uri="{FF2B5EF4-FFF2-40B4-BE49-F238E27FC236}">
                <a16:creationId xmlns:a16="http://schemas.microsoft.com/office/drawing/2014/main" id="{C53EE684-C81A-4963-90ED-91AFD277A826}"/>
              </a:ext>
            </a:extLst>
          </p:cNvPr>
          <p:cNvSpPr/>
          <p:nvPr/>
        </p:nvSpPr>
        <p:spPr>
          <a:xfrm>
            <a:off x="795162" y="1326807"/>
            <a:ext cx="8566859" cy="49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Решение Совета ЕЭК от 22.01.2025 № 13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26.03.2025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31" name="Google Shape;288;p25">
            <a:extLst>
              <a:ext uri="{FF2B5EF4-FFF2-40B4-BE49-F238E27FC236}">
                <a16:creationId xmlns:a16="http://schemas.microsoft.com/office/drawing/2014/main" id="{EFFD6149-DAFA-427A-8CA4-7858CC8D7A31}"/>
              </a:ext>
            </a:extLst>
          </p:cNvPr>
          <p:cNvSpPr/>
          <p:nvPr/>
        </p:nvSpPr>
        <p:spPr>
          <a:xfrm>
            <a:off x="679080" y="3119596"/>
            <a:ext cx="4612328" cy="1823781"/>
          </a:xfrm>
          <a:prstGeom prst="roundRect">
            <a:avLst>
              <a:gd name="adj" fmla="val 2579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Google Shape;291;p25">
            <a:extLst>
              <a:ext uri="{FF2B5EF4-FFF2-40B4-BE49-F238E27FC236}">
                <a16:creationId xmlns:a16="http://schemas.microsoft.com/office/drawing/2014/main" id="{DB04495F-0F66-4375-88B9-1AFD3AB8C19C}"/>
              </a:ext>
            </a:extLst>
          </p:cNvPr>
          <p:cNvSpPr/>
          <p:nvPr/>
        </p:nvSpPr>
        <p:spPr>
          <a:xfrm>
            <a:off x="793668" y="3126505"/>
            <a:ext cx="3903188" cy="174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ru-RU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Состав</a:t>
            </a:r>
          </a:p>
        </p:txBody>
      </p:sp>
      <p:sp>
        <p:nvSpPr>
          <p:cNvPr id="35" name="Google Shape;292;p25">
            <a:extLst>
              <a:ext uri="{FF2B5EF4-FFF2-40B4-BE49-F238E27FC236}">
                <a16:creationId xmlns:a16="http://schemas.microsoft.com/office/drawing/2014/main" id="{04133EEB-A9C5-4C66-8040-24249FC24FE0}"/>
              </a:ext>
            </a:extLst>
          </p:cNvPr>
          <p:cNvSpPr/>
          <p:nvPr/>
        </p:nvSpPr>
        <p:spPr>
          <a:xfrm>
            <a:off x="794082" y="3607011"/>
            <a:ext cx="4487257" cy="1228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ru-RU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Содержат жизнеспособные клетки человека аллогенного или аутологичного происхождения, подвергающиеся обработке в ходе производства и предназначенные в том числе для проведения клинических исследований</a:t>
            </a:r>
          </a:p>
        </p:txBody>
      </p:sp>
      <p:sp>
        <p:nvSpPr>
          <p:cNvPr id="36" name="Google Shape;293;p25">
            <a:extLst>
              <a:ext uri="{FF2B5EF4-FFF2-40B4-BE49-F238E27FC236}">
                <a16:creationId xmlns:a16="http://schemas.microsoft.com/office/drawing/2014/main" id="{8B42174E-B7F6-490E-984D-96E384EDD7F4}"/>
              </a:ext>
            </a:extLst>
          </p:cNvPr>
          <p:cNvSpPr/>
          <p:nvPr/>
        </p:nvSpPr>
        <p:spPr>
          <a:xfrm>
            <a:off x="5442759" y="3094480"/>
            <a:ext cx="3700077" cy="1838025"/>
          </a:xfrm>
          <a:prstGeom prst="roundRect">
            <a:avLst>
              <a:gd name="adj" fmla="val 2579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Google Shape;295;p25" descr="preencoded.png">
            <a:extLst>
              <a:ext uri="{FF2B5EF4-FFF2-40B4-BE49-F238E27FC236}">
                <a16:creationId xmlns:a16="http://schemas.microsoft.com/office/drawing/2014/main" id="{CF47C64D-DEA5-426F-9B74-5BF34F63CA4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63098" y="3597551"/>
            <a:ext cx="208055" cy="151098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296;p25">
            <a:extLst>
              <a:ext uri="{FF2B5EF4-FFF2-40B4-BE49-F238E27FC236}">
                <a16:creationId xmlns:a16="http://schemas.microsoft.com/office/drawing/2014/main" id="{86406FB9-2CBA-4FBB-9094-F0DE0E4ACBB2}"/>
              </a:ext>
            </a:extLst>
          </p:cNvPr>
          <p:cNvSpPr/>
          <p:nvPr/>
        </p:nvSpPr>
        <p:spPr>
          <a:xfrm>
            <a:off x="5561864" y="3183401"/>
            <a:ext cx="3759788" cy="503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200"/>
            </a:pPr>
            <a:r>
              <a:rPr lang="ru-RU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Комбинация</a:t>
            </a:r>
          </a:p>
        </p:txBody>
      </p:sp>
      <p:sp>
        <p:nvSpPr>
          <p:cNvPr id="40" name="Google Shape;297;p25">
            <a:extLst>
              <a:ext uri="{FF2B5EF4-FFF2-40B4-BE49-F238E27FC236}">
                <a16:creationId xmlns:a16="http://schemas.microsoft.com/office/drawing/2014/main" id="{D4F644EC-7BAC-4558-A0AD-0E77191D34FF}"/>
              </a:ext>
            </a:extLst>
          </p:cNvPr>
          <p:cNvSpPr/>
          <p:nvPr/>
        </p:nvSpPr>
        <p:spPr>
          <a:xfrm>
            <a:off x="5575439" y="3746375"/>
            <a:ext cx="3156411" cy="822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30D2B"/>
              </a:buClr>
              <a:buSzPts val="950"/>
            </a:pPr>
            <a:r>
              <a:rPr lang="ru-RU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Находятся или не находятся в комбинации с неклеточными компонентами</a:t>
            </a:r>
          </a:p>
        </p:txBody>
      </p:sp>
      <p:sp>
        <p:nvSpPr>
          <p:cNvPr id="41" name="Google Shape;298;p25">
            <a:extLst>
              <a:ext uri="{FF2B5EF4-FFF2-40B4-BE49-F238E27FC236}">
                <a16:creationId xmlns:a16="http://schemas.microsoft.com/office/drawing/2014/main" id="{ECF93A86-592C-4C07-842D-EAD4711DE1D0}"/>
              </a:ext>
            </a:extLst>
          </p:cNvPr>
          <p:cNvSpPr/>
          <p:nvPr/>
        </p:nvSpPr>
        <p:spPr>
          <a:xfrm>
            <a:off x="9270971" y="3085488"/>
            <a:ext cx="4484191" cy="1857889"/>
          </a:xfrm>
          <a:prstGeom prst="roundRect">
            <a:avLst>
              <a:gd name="adj" fmla="val 4250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Google Shape;301;p25">
            <a:extLst>
              <a:ext uri="{FF2B5EF4-FFF2-40B4-BE49-F238E27FC236}">
                <a16:creationId xmlns:a16="http://schemas.microsoft.com/office/drawing/2014/main" id="{D88C5379-1DD9-43C9-A1B5-C39F42D1E17C}"/>
              </a:ext>
            </a:extLst>
          </p:cNvPr>
          <p:cNvSpPr/>
          <p:nvPr/>
        </p:nvSpPr>
        <p:spPr>
          <a:xfrm>
            <a:off x="9416759" y="3186027"/>
            <a:ext cx="2759971" cy="913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30D2B"/>
              </a:buClr>
              <a:buSzPts val="1200"/>
              <a:buFont typeface="Arial"/>
              <a:buNone/>
            </a:pPr>
            <a:r>
              <a:rPr lang="ru-RU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Модификация</a:t>
            </a:r>
          </a:p>
        </p:txBody>
      </p:sp>
      <p:sp>
        <p:nvSpPr>
          <p:cNvPr id="45" name="Google Shape;302;p25">
            <a:extLst>
              <a:ext uri="{FF2B5EF4-FFF2-40B4-BE49-F238E27FC236}">
                <a16:creationId xmlns:a16="http://schemas.microsoft.com/office/drawing/2014/main" id="{30A14763-3854-40C2-A878-9FB11E4912FE}"/>
              </a:ext>
            </a:extLst>
          </p:cNvPr>
          <p:cNvSpPr/>
          <p:nvPr/>
        </p:nvSpPr>
        <p:spPr>
          <a:xfrm>
            <a:off x="9381055" y="3758264"/>
            <a:ext cx="4259105" cy="111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Clr>
                <a:srgbClr val="030D2B"/>
              </a:buClr>
              <a:buSzPts val="950"/>
              <a:buFont typeface="Arial"/>
              <a:buNone/>
            </a:pPr>
            <a:r>
              <a:rPr lang="ru-RU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Клетки являются генетически модифицированными или не являются генетически модифицированными</a:t>
            </a:r>
          </a:p>
        </p:txBody>
      </p:sp>
      <p:sp>
        <p:nvSpPr>
          <p:cNvPr id="48" name="Google Shape;123;p19">
            <a:extLst>
              <a:ext uri="{FF2B5EF4-FFF2-40B4-BE49-F238E27FC236}">
                <a16:creationId xmlns:a16="http://schemas.microsoft.com/office/drawing/2014/main" id="{8A487AE8-7C0C-4BFF-98B0-F2F285993959}"/>
              </a:ext>
            </a:extLst>
          </p:cNvPr>
          <p:cNvSpPr/>
          <p:nvPr/>
        </p:nvSpPr>
        <p:spPr>
          <a:xfrm>
            <a:off x="14143967" y="7800202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49" name="Google Shape;124;p19">
            <a:extLst>
              <a:ext uri="{FF2B5EF4-FFF2-40B4-BE49-F238E27FC236}">
                <a16:creationId xmlns:a16="http://schemas.microsoft.com/office/drawing/2014/main" id="{C0930B0B-53F8-4BD3-B596-7D7602030D83}"/>
              </a:ext>
            </a:extLst>
          </p:cNvPr>
          <p:cNvSpPr/>
          <p:nvPr/>
        </p:nvSpPr>
        <p:spPr>
          <a:xfrm>
            <a:off x="14241599" y="7779580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10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Google Shape;271;p24" descr="preencoded.png">
            <a:extLst>
              <a:ext uri="{FF2B5EF4-FFF2-40B4-BE49-F238E27FC236}">
                <a16:creationId xmlns:a16="http://schemas.microsoft.com/office/drawing/2014/main" id="{D56328E5-4E87-41C4-9B5A-82F2C2A33A4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846483" y="363319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29"/>
          <p:cNvSpPr/>
          <p:nvPr/>
        </p:nvSpPr>
        <p:spPr>
          <a:xfrm>
            <a:off x="632199" y="1349360"/>
            <a:ext cx="12970911" cy="541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315"/>
              </a:lnSpc>
              <a:buClr>
                <a:srgbClr val="0A1D47"/>
              </a:buClr>
              <a:buSzPts val="285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НОВЫЕ ТРЕБОВАНИЯ К ИНСТРУКЦИИ ПО МЕДПРИМЕНЕНИЮ ЛЕКСРЕДСТВ И ОХЛП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402" name="Google Shape;402;p29"/>
          <p:cNvSpPr/>
          <p:nvPr/>
        </p:nvSpPr>
        <p:spPr>
          <a:xfrm>
            <a:off x="711223" y="1712719"/>
            <a:ext cx="12191978" cy="27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A1D47"/>
              </a:buClr>
              <a:buSzPts val="1200"/>
            </a:pPr>
            <a:endParaRPr sz="16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405" name="Google Shape;405;p29"/>
          <p:cNvSpPr/>
          <p:nvPr/>
        </p:nvSpPr>
        <p:spPr>
          <a:xfrm>
            <a:off x="3130431" y="7871872"/>
            <a:ext cx="8721617" cy="386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52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Roboto"/>
              <a:buNone/>
            </a:pPr>
            <a:endParaRPr sz="1150" b="0" i="0" u="none" strike="noStrike" cap="none" dirty="0"/>
          </a:p>
        </p:txBody>
      </p:sp>
      <p:sp>
        <p:nvSpPr>
          <p:cNvPr id="406" name="Google Shape;406;p29"/>
          <p:cNvSpPr/>
          <p:nvPr/>
        </p:nvSpPr>
        <p:spPr>
          <a:xfrm>
            <a:off x="711223" y="2990498"/>
            <a:ext cx="9754951" cy="522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 16.09.2025 инструкции по медприменению ЛС и ОХЛП должны быть приведены в соответствие с новыми требованиями при внесении первых изменений, требующих экспертизы.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7" name="Google Shape;407;p29"/>
          <p:cNvSpPr/>
          <p:nvPr/>
        </p:nvSpPr>
        <p:spPr>
          <a:xfrm>
            <a:off x="711222" y="3645461"/>
            <a:ext cx="459213" cy="58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01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8" name="Google Shape;408;p29"/>
          <p:cNvSpPr/>
          <p:nvPr/>
        </p:nvSpPr>
        <p:spPr>
          <a:xfrm>
            <a:off x="711223" y="3887633"/>
            <a:ext cx="4553990" cy="47437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" name="Google Shape;409;p29"/>
          <p:cNvSpPr/>
          <p:nvPr/>
        </p:nvSpPr>
        <p:spPr>
          <a:xfrm>
            <a:off x="711222" y="3993838"/>
            <a:ext cx="3849490" cy="707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Вспомогательные вещества</a:t>
            </a:r>
            <a:endParaRPr sz="20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" name="Google Shape;410;p29"/>
          <p:cNvSpPr/>
          <p:nvPr/>
        </p:nvSpPr>
        <p:spPr>
          <a:xfrm>
            <a:off x="711223" y="4321261"/>
            <a:ext cx="3700461" cy="1147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Указания в отношении предупредительной информации о содержании вспомогательных веществ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1" name="Google Shape;411;p29"/>
          <p:cNvSpPr/>
          <p:nvPr/>
        </p:nvSpPr>
        <p:spPr>
          <a:xfrm>
            <a:off x="4605565" y="3612454"/>
            <a:ext cx="459212" cy="58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02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2" name="Google Shape;412;p29"/>
          <p:cNvSpPr/>
          <p:nvPr/>
        </p:nvSpPr>
        <p:spPr>
          <a:xfrm>
            <a:off x="4411684" y="3887633"/>
            <a:ext cx="4554143" cy="47437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3" name="Google Shape;413;p29"/>
          <p:cNvSpPr/>
          <p:nvPr/>
        </p:nvSpPr>
        <p:spPr>
          <a:xfrm>
            <a:off x="4571303" y="3993838"/>
            <a:ext cx="4550119" cy="448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Общие и специальные требования</a:t>
            </a:r>
            <a:endParaRPr sz="20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4" name="Google Shape;414;p29"/>
          <p:cNvSpPr/>
          <p:nvPr/>
        </p:nvSpPr>
        <p:spPr>
          <a:xfrm>
            <a:off x="4571304" y="4365415"/>
            <a:ext cx="4239065" cy="1103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Общие и специальные требования к ОХЛП отдельных групп лекпрепаратов (вакцины, гомеопатические препараты и др.)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5" name="Google Shape;415;p29"/>
          <p:cNvSpPr/>
          <p:nvPr/>
        </p:nvSpPr>
        <p:spPr>
          <a:xfrm>
            <a:off x="9275916" y="3579621"/>
            <a:ext cx="579422" cy="58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03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6" name="Google Shape;416;p29"/>
          <p:cNvSpPr/>
          <p:nvPr/>
        </p:nvSpPr>
        <p:spPr>
          <a:xfrm>
            <a:off x="8112267" y="3887633"/>
            <a:ext cx="4553990" cy="47437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7" name="Google Shape;417;p29"/>
          <p:cNvSpPr/>
          <p:nvPr/>
        </p:nvSpPr>
        <p:spPr>
          <a:xfrm>
            <a:off x="9281042" y="3980511"/>
            <a:ext cx="2429773" cy="736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Шаблоны</a:t>
            </a:r>
            <a:endParaRPr sz="20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8" name="Google Shape;418;p29"/>
          <p:cNvSpPr/>
          <p:nvPr/>
        </p:nvSpPr>
        <p:spPr>
          <a:xfrm>
            <a:off x="9281042" y="4309641"/>
            <a:ext cx="3823491" cy="736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Примеры шаблонов ОХЛП и ЛВ и порядок их заполнения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9" name="Google Shape;419;p29"/>
          <p:cNvSpPr/>
          <p:nvPr/>
        </p:nvSpPr>
        <p:spPr>
          <a:xfrm>
            <a:off x="711222" y="5313169"/>
            <a:ext cx="853407" cy="348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04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0" name="Google Shape;420;p29"/>
          <p:cNvSpPr/>
          <p:nvPr/>
        </p:nvSpPr>
        <p:spPr>
          <a:xfrm>
            <a:off x="711222" y="5555342"/>
            <a:ext cx="6928151" cy="47437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1" name="Google Shape;421;p29"/>
          <p:cNvSpPr/>
          <p:nvPr/>
        </p:nvSpPr>
        <p:spPr>
          <a:xfrm>
            <a:off x="711222" y="5661546"/>
            <a:ext cx="2429773" cy="736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Формулировки</a:t>
            </a:r>
            <a:endParaRPr sz="20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" name="Google Shape;422;p29"/>
          <p:cNvSpPr/>
          <p:nvPr/>
        </p:nvSpPr>
        <p:spPr>
          <a:xfrm>
            <a:off x="691707" y="6062494"/>
            <a:ext cx="5276556" cy="1415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30D2B"/>
              </a:buClr>
              <a:buSzPts val="1150"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Специальные требования по изложению информации в отдельных разделах ОХЛП (формулировки наименований групп нежелательных реакций, указаний по применению препаратов при беременности и лактации и др.)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423" name="Google Shape;423;p29"/>
          <p:cNvSpPr/>
          <p:nvPr/>
        </p:nvSpPr>
        <p:spPr>
          <a:xfrm>
            <a:off x="6261916" y="5313169"/>
            <a:ext cx="579539" cy="300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05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Google Shape;424;p29"/>
          <p:cNvSpPr/>
          <p:nvPr/>
        </p:nvSpPr>
        <p:spPr>
          <a:xfrm>
            <a:off x="6261917" y="5555342"/>
            <a:ext cx="6404340" cy="45719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Google Shape;425;p29"/>
          <p:cNvSpPr/>
          <p:nvPr/>
        </p:nvSpPr>
        <p:spPr>
          <a:xfrm>
            <a:off x="6261916" y="5661546"/>
            <a:ext cx="2429773" cy="736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Удобочитаемость</a:t>
            </a:r>
            <a:endParaRPr sz="20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6" name="Google Shape;426;p29"/>
          <p:cNvSpPr/>
          <p:nvPr/>
        </p:nvSpPr>
        <p:spPr>
          <a:xfrm>
            <a:off x="6261917" y="6037954"/>
            <a:ext cx="6404340" cy="1508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Указания по обеспечению удобочитаемости информации и ее оценке при пользовательском тестировании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Google Shape;284;p25">
            <a:extLst>
              <a:ext uri="{FF2B5EF4-FFF2-40B4-BE49-F238E27FC236}">
                <a16:creationId xmlns:a16="http://schemas.microsoft.com/office/drawing/2014/main" id="{06A29A0A-447C-4543-8CE3-C8589955725F}"/>
              </a:ext>
            </a:extLst>
          </p:cNvPr>
          <p:cNvSpPr/>
          <p:nvPr/>
        </p:nvSpPr>
        <p:spPr>
          <a:xfrm>
            <a:off x="632200" y="2128926"/>
            <a:ext cx="8775362" cy="61224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Google Shape;204;p22">
            <a:extLst>
              <a:ext uri="{FF2B5EF4-FFF2-40B4-BE49-F238E27FC236}">
                <a16:creationId xmlns:a16="http://schemas.microsoft.com/office/drawing/2014/main" id="{82ABD209-CCE2-4CC4-B5BD-B0274CB9B0A8}"/>
              </a:ext>
            </a:extLst>
          </p:cNvPr>
          <p:cNvSpPr/>
          <p:nvPr/>
        </p:nvSpPr>
        <p:spPr>
          <a:xfrm>
            <a:off x="840260" y="2202766"/>
            <a:ext cx="8281163" cy="475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Решение Совета ЕЭК от 21.02.2025 №18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19.04.2025</a:t>
            </a:r>
            <a:r>
              <a:rPr lang="ru-RU" sz="1600" i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33" name="Google Shape;123;p19">
            <a:extLst>
              <a:ext uri="{FF2B5EF4-FFF2-40B4-BE49-F238E27FC236}">
                <a16:creationId xmlns:a16="http://schemas.microsoft.com/office/drawing/2014/main" id="{E4462828-2739-406C-A395-E0D1506E896D}"/>
              </a:ext>
            </a:extLst>
          </p:cNvPr>
          <p:cNvSpPr/>
          <p:nvPr/>
        </p:nvSpPr>
        <p:spPr>
          <a:xfrm>
            <a:off x="14162226" y="7810762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4" name="Google Shape;124;p19">
            <a:extLst>
              <a:ext uri="{FF2B5EF4-FFF2-40B4-BE49-F238E27FC236}">
                <a16:creationId xmlns:a16="http://schemas.microsoft.com/office/drawing/2014/main" id="{7A5646B1-53C7-4979-8BD3-4CA7DA49A941}"/>
              </a:ext>
            </a:extLst>
          </p:cNvPr>
          <p:cNvSpPr/>
          <p:nvPr/>
        </p:nvSpPr>
        <p:spPr>
          <a:xfrm>
            <a:off x="14259858" y="7790140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11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Google Shape;271;p24" descr="preencoded.png">
            <a:extLst>
              <a:ext uri="{FF2B5EF4-FFF2-40B4-BE49-F238E27FC236}">
                <a16:creationId xmlns:a16="http://schemas.microsoft.com/office/drawing/2014/main" id="{27E32431-1381-446B-8B2D-93E5693A136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43991" y="512615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0"/>
          <p:cNvSpPr/>
          <p:nvPr/>
        </p:nvSpPr>
        <p:spPr>
          <a:xfrm>
            <a:off x="668281" y="806128"/>
            <a:ext cx="14183043" cy="736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6315"/>
              </a:lnSpc>
              <a:buClr>
                <a:srgbClr val="0A1D47"/>
              </a:buClr>
              <a:buSzPts val="2850"/>
              <a:buFont typeface="Arial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ИЗМЕНЕНИЯ В МАРКИРОВКЕ ЛЕКСРЕДСТВ И ВЕТПРЕПАРАТОВ В ЕАЭС</a:t>
            </a:r>
          </a:p>
        </p:txBody>
      </p:sp>
      <p:sp>
        <p:nvSpPr>
          <p:cNvPr id="436" name="Google Shape;436;p30"/>
          <p:cNvSpPr/>
          <p:nvPr/>
        </p:nvSpPr>
        <p:spPr>
          <a:xfrm>
            <a:off x="712687" y="2041335"/>
            <a:ext cx="9680636" cy="483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A1D47"/>
              </a:buClr>
              <a:buSzPts val="1200"/>
              <a:buFont typeface="Arial"/>
              <a:buNone/>
            </a:pPr>
            <a:endParaRPr sz="16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439" name="Google Shape;439;p30"/>
          <p:cNvSpPr/>
          <p:nvPr/>
        </p:nvSpPr>
        <p:spPr>
          <a:xfrm>
            <a:off x="7033987" y="3000331"/>
            <a:ext cx="8286512" cy="194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89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endParaRPr sz="950" b="0" i="0" u="none" strike="noStrike" cap="none" dirty="0"/>
          </a:p>
        </p:txBody>
      </p:sp>
      <p:sp>
        <p:nvSpPr>
          <p:cNvPr id="440" name="Google Shape;440;p30"/>
          <p:cNvSpPr/>
          <p:nvPr/>
        </p:nvSpPr>
        <p:spPr>
          <a:xfrm>
            <a:off x="6107081" y="2846200"/>
            <a:ext cx="70257" cy="4892780"/>
          </a:xfrm>
          <a:prstGeom prst="roundRect">
            <a:avLst>
              <a:gd name="adj" fmla="val 335645"/>
            </a:avLst>
          </a:prstGeom>
          <a:solidFill>
            <a:srgbClr val="B8C4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441" name="Google Shape;441;p30"/>
          <p:cNvSpPr/>
          <p:nvPr/>
        </p:nvSpPr>
        <p:spPr>
          <a:xfrm>
            <a:off x="668281" y="2781882"/>
            <a:ext cx="5335693" cy="1546441"/>
          </a:xfrm>
          <a:prstGeom prst="roundRect">
            <a:avLst>
              <a:gd name="adj" fmla="val 6138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2" name="Google Shape;442;p30"/>
          <p:cNvSpPr/>
          <p:nvPr/>
        </p:nvSpPr>
        <p:spPr>
          <a:xfrm>
            <a:off x="801462" y="2824369"/>
            <a:ext cx="1845288" cy="307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lnSpc>
                <a:spcPct val="12608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ru-RU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Формат дат</a:t>
            </a:r>
            <a:endParaRPr lang="ru-RU"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3" name="Google Shape;443;p30"/>
          <p:cNvSpPr/>
          <p:nvPr/>
        </p:nvSpPr>
        <p:spPr>
          <a:xfrm>
            <a:off x="801462" y="3174431"/>
            <a:ext cx="5027586" cy="788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30D2B"/>
              </a:buClr>
              <a:buSzPts val="750"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Установлены альтернативные форматы указания дат производства и срока годности: ММ ГГГГ, ММ.ГГГГ, ММ/ГГГГ, ММ_ГГГГ или ММ ГГ, ММ.ГГ, ММ/ГГ, ММ_ГГ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444" name="Google Shape;444;p30"/>
          <p:cNvSpPr/>
          <p:nvPr/>
        </p:nvSpPr>
        <p:spPr>
          <a:xfrm>
            <a:off x="6264803" y="3639534"/>
            <a:ext cx="5335693" cy="1550618"/>
          </a:xfrm>
          <a:prstGeom prst="rect">
            <a:avLst/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5" name="Google Shape;445;p30"/>
          <p:cNvSpPr/>
          <p:nvPr/>
        </p:nvSpPr>
        <p:spPr>
          <a:xfrm>
            <a:off x="6413629" y="3722790"/>
            <a:ext cx="3280125" cy="307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08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Вспомогательные вещества</a:t>
            </a:r>
            <a:endParaRPr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6" name="Google Shape;446;p30"/>
          <p:cNvSpPr/>
          <p:nvPr/>
        </p:nvSpPr>
        <p:spPr>
          <a:xfrm>
            <a:off x="6413629" y="4131775"/>
            <a:ext cx="4368727" cy="503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30D2B"/>
              </a:buClr>
              <a:buSzPts val="750"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Обновлен перечень вспомогательных веществ, указываемых на вторичной упаковке ЛС и ветпрепаратов для приема внутрь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447" name="Google Shape;447;p30"/>
          <p:cNvSpPr/>
          <p:nvPr/>
        </p:nvSpPr>
        <p:spPr>
          <a:xfrm>
            <a:off x="668281" y="4935485"/>
            <a:ext cx="5335693" cy="2094958"/>
          </a:xfrm>
          <a:prstGeom prst="roundRect">
            <a:avLst>
              <a:gd name="adj" fmla="val 4468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8" name="Google Shape;448;p30"/>
          <p:cNvSpPr/>
          <p:nvPr/>
        </p:nvSpPr>
        <p:spPr>
          <a:xfrm>
            <a:off x="535098" y="5043423"/>
            <a:ext cx="3310415" cy="312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2608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Высокотехнологичные ЛС</a:t>
            </a:r>
            <a:endParaRPr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9" name="Google Shape;449;p30"/>
          <p:cNvSpPr/>
          <p:nvPr/>
        </p:nvSpPr>
        <p:spPr>
          <a:xfrm>
            <a:off x="801462" y="5463792"/>
            <a:ext cx="5069329" cy="13148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7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 упаковке ЛС, содержащих клетки или ткани: «Препарат содержит клетки человеческого (или животного) происхождения» с описанием вида и происхождения. Дополнительно к номеру серии на вторичной упаковке указываются идентификационные коды донаций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Google Shape;450;p30"/>
          <p:cNvSpPr/>
          <p:nvPr/>
        </p:nvSpPr>
        <p:spPr>
          <a:xfrm>
            <a:off x="6310521" y="5663381"/>
            <a:ext cx="5335693" cy="2170667"/>
          </a:xfrm>
          <a:prstGeom prst="rect">
            <a:avLst/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Google Shape;451;p30"/>
          <p:cNvSpPr/>
          <p:nvPr/>
        </p:nvSpPr>
        <p:spPr>
          <a:xfrm>
            <a:off x="6422021" y="5794698"/>
            <a:ext cx="4660855" cy="35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08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Новые предупредительные надписи</a:t>
            </a:r>
            <a:endParaRPr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Google Shape;452;p30"/>
          <p:cNvSpPr/>
          <p:nvPr/>
        </p:nvSpPr>
        <p:spPr>
          <a:xfrm>
            <a:off x="6413629" y="6260342"/>
            <a:ext cx="5031464" cy="503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75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Для ЛС с ароматизаторами: 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«Препарат содержит ароматизатор...», «С ароматом...», «Со вкусом...»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Google Shape;453;p30"/>
          <p:cNvSpPr/>
          <p:nvPr/>
        </p:nvSpPr>
        <p:spPr>
          <a:xfrm>
            <a:off x="6422021" y="6795437"/>
            <a:ext cx="5031464" cy="503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75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Для аутологичных ЛС: 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информация, идентифицирующая пациента (ФИО, дата рождения) и пометка «Только для аутологичного применения»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Google Shape;284;p25">
            <a:extLst>
              <a:ext uri="{FF2B5EF4-FFF2-40B4-BE49-F238E27FC236}">
                <a16:creationId xmlns:a16="http://schemas.microsoft.com/office/drawing/2014/main" id="{4F99FDBB-CC66-4BE7-9690-8F9F9CED62EF}"/>
              </a:ext>
            </a:extLst>
          </p:cNvPr>
          <p:cNvSpPr/>
          <p:nvPr/>
        </p:nvSpPr>
        <p:spPr>
          <a:xfrm>
            <a:off x="712687" y="1824127"/>
            <a:ext cx="8696339" cy="61224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Google Shape;204;p22">
            <a:extLst>
              <a:ext uri="{FF2B5EF4-FFF2-40B4-BE49-F238E27FC236}">
                <a16:creationId xmlns:a16="http://schemas.microsoft.com/office/drawing/2014/main" id="{F00FF4B4-82D4-45F0-8ECC-849289CC603F}"/>
              </a:ext>
            </a:extLst>
          </p:cNvPr>
          <p:cNvSpPr/>
          <p:nvPr/>
        </p:nvSpPr>
        <p:spPr>
          <a:xfrm>
            <a:off x="801462" y="1894265"/>
            <a:ext cx="7950987" cy="475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Решение Совета ЕЭК от 15.05.2025 № 32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12.11.2025</a:t>
            </a:r>
            <a:r>
              <a:rPr lang="ru-RU" sz="1600" i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26" name="Google Shape;123;p19">
            <a:extLst>
              <a:ext uri="{FF2B5EF4-FFF2-40B4-BE49-F238E27FC236}">
                <a16:creationId xmlns:a16="http://schemas.microsoft.com/office/drawing/2014/main" id="{C1AFD176-3BFF-42AE-AE4E-C1B8F7F289B9}"/>
              </a:ext>
            </a:extLst>
          </p:cNvPr>
          <p:cNvSpPr/>
          <p:nvPr/>
        </p:nvSpPr>
        <p:spPr>
          <a:xfrm>
            <a:off x="14143967" y="7790362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7" name="Google Shape;124;p19">
            <a:extLst>
              <a:ext uri="{FF2B5EF4-FFF2-40B4-BE49-F238E27FC236}">
                <a16:creationId xmlns:a16="http://schemas.microsoft.com/office/drawing/2014/main" id="{ECB7E84E-DA4A-4CA2-9644-CA896BA1EAC0}"/>
              </a:ext>
            </a:extLst>
          </p:cNvPr>
          <p:cNvSpPr/>
          <p:nvPr/>
        </p:nvSpPr>
        <p:spPr>
          <a:xfrm>
            <a:off x="14241599" y="7769740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12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Google Shape;271;p24" descr="preencoded.png">
            <a:extLst>
              <a:ext uri="{FF2B5EF4-FFF2-40B4-BE49-F238E27FC236}">
                <a16:creationId xmlns:a16="http://schemas.microsoft.com/office/drawing/2014/main" id="{63533EA9-E82C-470F-BCC9-436C710C590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66554" y="448748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8"/>
          <p:cNvSpPr/>
          <p:nvPr/>
        </p:nvSpPr>
        <p:spPr>
          <a:xfrm>
            <a:off x="1007966" y="1426531"/>
            <a:ext cx="8908777" cy="511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50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ИНЫЕ ИЗМЕНЕНИЯ (1) 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64" name="Google Shape;64;p18"/>
          <p:cNvSpPr/>
          <p:nvPr/>
        </p:nvSpPr>
        <p:spPr>
          <a:xfrm>
            <a:off x="1007966" y="2016649"/>
            <a:ext cx="9506948" cy="36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50"/>
              <a:buFont typeface="Roboto"/>
              <a:buNone/>
            </a:pPr>
            <a:r>
              <a:rPr lang="en-US" sz="16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Определены правила включения новых видов медизделий в номенклатуру ЕАЭС</a:t>
            </a:r>
            <a:endParaRPr sz="16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68" name="Google Shape;68;p18"/>
          <p:cNvSpPr/>
          <p:nvPr/>
        </p:nvSpPr>
        <p:spPr>
          <a:xfrm>
            <a:off x="1186724" y="2656579"/>
            <a:ext cx="9328190" cy="206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0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Документ касается ситуации, когда заявленное медизделие отсутствует в действующей номенклатуре ЕАЭС.</a:t>
            </a:r>
            <a:endParaRPr sz="1000" b="0" i="0" u="none" strike="noStrike" cap="none" dirty="0"/>
          </a:p>
        </p:txBody>
      </p:sp>
      <p:sp>
        <p:nvSpPr>
          <p:cNvPr id="69" name="Google Shape;69;p18"/>
          <p:cNvSpPr/>
          <p:nvPr/>
        </p:nvSpPr>
        <p:spPr>
          <a:xfrm>
            <a:off x="1007965" y="3268821"/>
            <a:ext cx="4306327" cy="339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200"/>
            </a:pPr>
            <a:r>
              <a:rPr lang="ru-RU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Описание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70" name="Google Shape;70;p18"/>
          <p:cNvSpPr/>
          <p:nvPr/>
        </p:nvSpPr>
        <p:spPr>
          <a:xfrm>
            <a:off x="1007966" y="3820997"/>
            <a:ext cx="10026377" cy="578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Документ касается ситуации, когда заявленное медизделие отсутствует в действующей номенклатуре ЕАЭС.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Google Shape;71;p18"/>
          <p:cNvSpPr/>
          <p:nvPr/>
        </p:nvSpPr>
        <p:spPr>
          <a:xfrm>
            <a:off x="1007964" y="4840734"/>
            <a:ext cx="4306327" cy="339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30D2B"/>
              </a:buClr>
              <a:buSzPts val="1200"/>
              <a:buFont typeface="Arial"/>
              <a:buNone/>
            </a:pPr>
            <a:r>
              <a:rPr lang="ru-RU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Решение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72" name="Google Shape;72;p18"/>
          <p:cNvSpPr/>
          <p:nvPr/>
        </p:nvSpPr>
        <p:spPr>
          <a:xfrm>
            <a:off x="1013781" y="5405162"/>
            <a:ext cx="10026377" cy="1447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Если в ходе экспертизы выяснится, что нового вида (марки, модели) медизделия нет в номенклатуре ЕАЭС, то уполномоченный орган референтного государства может начать процедуру включения нового вида медизделия. Процедура возможна только, если к регистрационному досье нет замечаний или они устранены.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Google Shape;74;p18"/>
          <p:cNvSpPr/>
          <p:nvPr/>
        </p:nvSpPr>
        <p:spPr>
          <a:xfrm>
            <a:off x="2651046" y="7584757"/>
            <a:ext cx="9328190" cy="206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ts val="1000"/>
              <a:buFont typeface="Arial"/>
              <a:buNone/>
            </a:pPr>
            <a:endParaRPr sz="1000" b="0" i="0" u="none" strike="noStrike" cap="none" dirty="0"/>
          </a:p>
        </p:txBody>
      </p:sp>
      <p:sp>
        <p:nvSpPr>
          <p:cNvPr id="17" name="Google Shape;284;p25">
            <a:extLst>
              <a:ext uri="{FF2B5EF4-FFF2-40B4-BE49-F238E27FC236}">
                <a16:creationId xmlns:a16="http://schemas.microsoft.com/office/drawing/2014/main" id="{BFB28EA2-7507-4482-8788-903ACACF74AA}"/>
              </a:ext>
            </a:extLst>
          </p:cNvPr>
          <p:cNvSpPr/>
          <p:nvPr/>
        </p:nvSpPr>
        <p:spPr>
          <a:xfrm>
            <a:off x="1007966" y="2476644"/>
            <a:ext cx="8696339" cy="61224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Google Shape;204;p22">
            <a:extLst>
              <a:ext uri="{FF2B5EF4-FFF2-40B4-BE49-F238E27FC236}">
                <a16:creationId xmlns:a16="http://schemas.microsoft.com/office/drawing/2014/main" id="{4A33713A-B883-4247-8E1C-91E10E7E40EB}"/>
              </a:ext>
            </a:extLst>
          </p:cNvPr>
          <p:cNvSpPr/>
          <p:nvPr/>
        </p:nvSpPr>
        <p:spPr>
          <a:xfrm>
            <a:off x="1186724" y="2533377"/>
            <a:ext cx="7950987" cy="475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Решение Совета ЕЭК от 08.07.2025 № 50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24.02.2026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19" name="Google Shape;123;p19">
            <a:extLst>
              <a:ext uri="{FF2B5EF4-FFF2-40B4-BE49-F238E27FC236}">
                <a16:creationId xmlns:a16="http://schemas.microsoft.com/office/drawing/2014/main" id="{D935180C-FCBF-41D7-8342-599C11F8CA8F}"/>
              </a:ext>
            </a:extLst>
          </p:cNvPr>
          <p:cNvSpPr/>
          <p:nvPr/>
        </p:nvSpPr>
        <p:spPr>
          <a:xfrm>
            <a:off x="14143967" y="7811833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0" name="Google Shape;124;p19">
            <a:extLst>
              <a:ext uri="{FF2B5EF4-FFF2-40B4-BE49-F238E27FC236}">
                <a16:creationId xmlns:a16="http://schemas.microsoft.com/office/drawing/2014/main" id="{B05006CA-49E4-49DC-ABD0-07FE6F8B1CB9}"/>
              </a:ext>
            </a:extLst>
          </p:cNvPr>
          <p:cNvSpPr/>
          <p:nvPr/>
        </p:nvSpPr>
        <p:spPr>
          <a:xfrm>
            <a:off x="14241599" y="7791211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13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Google Shape;271;p24" descr="preencoded.png">
            <a:extLst>
              <a:ext uri="{FF2B5EF4-FFF2-40B4-BE49-F238E27FC236}">
                <a16:creationId xmlns:a16="http://schemas.microsoft.com/office/drawing/2014/main" id="{35E124BB-DB2E-4CDB-BEF1-919D89F37F5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863315" y="541675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9"/>
          <p:cNvSpPr/>
          <p:nvPr/>
        </p:nvSpPr>
        <p:spPr>
          <a:xfrm>
            <a:off x="856715" y="675399"/>
            <a:ext cx="7486685" cy="4326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000"/>
              </a:lnSpc>
              <a:buClr>
                <a:srgbClr val="0A1D47"/>
              </a:buClr>
              <a:buSzPts val="250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ИНЫЕ ИЗМЕНЕНИЯ (2)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84" name="Google Shape;84;p19"/>
          <p:cNvSpPr/>
          <p:nvPr/>
        </p:nvSpPr>
        <p:spPr>
          <a:xfrm>
            <a:off x="856715" y="1235168"/>
            <a:ext cx="9225173" cy="45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350"/>
              <a:buFont typeface="Roboto"/>
              <a:buNone/>
            </a:pPr>
            <a:r>
              <a:rPr lang="en-US" sz="16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Принято Руководство по планированию фармацевтических инспекций</a:t>
            </a:r>
            <a:endParaRPr sz="16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89" name="Google Shape;89;p19"/>
          <p:cNvSpPr/>
          <p:nvPr/>
        </p:nvSpPr>
        <p:spPr>
          <a:xfrm>
            <a:off x="915038" y="2427117"/>
            <a:ext cx="7707242" cy="434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42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650"/>
              <a:buFont typeface="Roboto"/>
              <a:buNone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Руководство устанавливает: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90" name="Google Shape;90;p1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5038" y="3038333"/>
            <a:ext cx="314905" cy="370374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9"/>
          <p:cNvSpPr/>
          <p:nvPr/>
        </p:nvSpPr>
        <p:spPr>
          <a:xfrm>
            <a:off x="1322827" y="3034047"/>
            <a:ext cx="3243502" cy="385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35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Подходы к планированию</a:t>
            </a:r>
            <a:endParaRPr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Google Shape;92;p19"/>
          <p:cNvSpPr/>
          <p:nvPr/>
        </p:nvSpPr>
        <p:spPr>
          <a:xfrm>
            <a:off x="1322827" y="3397426"/>
            <a:ext cx="12981106" cy="534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Рекомендуемые подходы к определению частоты проведения фарминспекций на соответствие требованиям GMP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3" name="Google Shape;93;p1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5038" y="4026221"/>
            <a:ext cx="314905" cy="37037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9"/>
          <p:cNvSpPr/>
          <p:nvPr/>
        </p:nvSpPr>
        <p:spPr>
          <a:xfrm>
            <a:off x="1322827" y="4021935"/>
            <a:ext cx="2825685" cy="385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35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Параметры инспекций</a:t>
            </a:r>
            <a:endParaRPr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Google Shape;95;p19"/>
          <p:cNvSpPr/>
          <p:nvPr/>
        </p:nvSpPr>
        <p:spPr>
          <a:xfrm>
            <a:off x="1322827" y="4385312"/>
            <a:ext cx="8219246" cy="394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Объем, периодичность и продолжительность проверок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6" name="Google Shape;96;p1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5038" y="4900021"/>
            <a:ext cx="314905" cy="37037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9"/>
          <p:cNvSpPr/>
          <p:nvPr/>
        </p:nvSpPr>
        <p:spPr>
          <a:xfrm>
            <a:off x="1322827" y="4895734"/>
            <a:ext cx="3798066" cy="385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35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Постинспекционные действия</a:t>
            </a:r>
            <a:endParaRPr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19"/>
          <p:cNvSpPr/>
          <p:nvPr/>
        </p:nvSpPr>
        <p:spPr>
          <a:xfrm>
            <a:off x="1322826" y="5259112"/>
            <a:ext cx="12304045" cy="89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Изменение рейтинга риска после получения новой информации о производственной площадке или продукции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9" name="Google Shape;99;p1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5038" y="6000634"/>
            <a:ext cx="314905" cy="370374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9"/>
          <p:cNvSpPr/>
          <p:nvPr/>
        </p:nvSpPr>
        <p:spPr>
          <a:xfrm>
            <a:off x="1322827" y="5996348"/>
            <a:ext cx="3402453" cy="385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925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35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Дистанционные инспекции</a:t>
            </a:r>
            <a:endParaRPr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Google Shape;101;p19"/>
          <p:cNvSpPr/>
          <p:nvPr/>
        </p:nvSpPr>
        <p:spPr>
          <a:xfrm>
            <a:off x="1322826" y="6359726"/>
            <a:ext cx="12518261" cy="778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Допускается применение при проведении инспекций с использованием средств дистанционного взаимодействия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Google Shape;102;p19"/>
          <p:cNvSpPr/>
          <p:nvPr/>
        </p:nvSpPr>
        <p:spPr>
          <a:xfrm>
            <a:off x="915038" y="6898244"/>
            <a:ext cx="12051516" cy="49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30000"/>
              </a:lnSpc>
              <a:buClr>
                <a:srgbClr val="030D2B"/>
              </a:buClr>
              <a:buSzPts val="1100"/>
            </a:pPr>
            <a:r>
              <a:rPr lang="en-US" sz="17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Документ не является обязательным, однако рекомендуется принимать его во внимание при оценке рисков, связанных с планированием фармацевтических инспекций на соответствие требованиям Правил надлежащей производственной практики ЕАЭС.</a:t>
            </a:r>
            <a:endParaRPr sz="17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5" name="Google Shape;68;p18">
            <a:extLst>
              <a:ext uri="{FF2B5EF4-FFF2-40B4-BE49-F238E27FC236}">
                <a16:creationId xmlns:a16="http://schemas.microsoft.com/office/drawing/2014/main" id="{0764B766-5C22-42FB-8930-83A8E91B95EA}"/>
              </a:ext>
            </a:extLst>
          </p:cNvPr>
          <p:cNvSpPr/>
          <p:nvPr/>
        </p:nvSpPr>
        <p:spPr>
          <a:xfrm>
            <a:off x="1024492" y="1963405"/>
            <a:ext cx="9328190" cy="206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0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Документ касается ситуации, когда заявленное медизделие отсутствует в действующей номенклатуре ЕАЭС.</a:t>
            </a:r>
            <a:endParaRPr sz="1000" b="0" i="0" u="none" strike="noStrike" cap="none" dirty="0"/>
          </a:p>
        </p:txBody>
      </p:sp>
      <p:sp>
        <p:nvSpPr>
          <p:cNvPr id="26" name="Google Shape;284;p25">
            <a:extLst>
              <a:ext uri="{FF2B5EF4-FFF2-40B4-BE49-F238E27FC236}">
                <a16:creationId xmlns:a16="http://schemas.microsoft.com/office/drawing/2014/main" id="{0C8ED74B-7C12-4323-B86A-E555E48DA3FF}"/>
              </a:ext>
            </a:extLst>
          </p:cNvPr>
          <p:cNvSpPr/>
          <p:nvPr/>
        </p:nvSpPr>
        <p:spPr>
          <a:xfrm>
            <a:off x="845734" y="1783470"/>
            <a:ext cx="8696339" cy="61224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Google Shape;204;p22">
            <a:extLst>
              <a:ext uri="{FF2B5EF4-FFF2-40B4-BE49-F238E27FC236}">
                <a16:creationId xmlns:a16="http://schemas.microsoft.com/office/drawing/2014/main" id="{E269408F-C4EC-4F32-B9BB-8A2F327BB775}"/>
              </a:ext>
            </a:extLst>
          </p:cNvPr>
          <p:cNvSpPr/>
          <p:nvPr/>
        </p:nvSpPr>
        <p:spPr>
          <a:xfrm>
            <a:off x="1075340" y="1856449"/>
            <a:ext cx="8237125" cy="45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/>
              </a:rPr>
              <a:t>Рекомендация Коллегии ЕЭК от 14.10.2025 № 27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(вступила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16.11.2025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28" name="Google Shape;123;p19">
            <a:extLst>
              <a:ext uri="{FF2B5EF4-FFF2-40B4-BE49-F238E27FC236}">
                <a16:creationId xmlns:a16="http://schemas.microsoft.com/office/drawing/2014/main" id="{338607CF-E7AF-4D5B-B1CE-330167B4EDD7}"/>
              </a:ext>
            </a:extLst>
          </p:cNvPr>
          <p:cNvSpPr/>
          <p:nvPr/>
        </p:nvSpPr>
        <p:spPr>
          <a:xfrm>
            <a:off x="14143967" y="7806769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9" name="Google Shape;124;p19">
            <a:extLst>
              <a:ext uri="{FF2B5EF4-FFF2-40B4-BE49-F238E27FC236}">
                <a16:creationId xmlns:a16="http://schemas.microsoft.com/office/drawing/2014/main" id="{B97C5627-4905-4F68-8438-FB2519455011}"/>
              </a:ext>
            </a:extLst>
          </p:cNvPr>
          <p:cNvSpPr/>
          <p:nvPr/>
        </p:nvSpPr>
        <p:spPr>
          <a:xfrm>
            <a:off x="14241599" y="7786147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14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Google Shape;271;p24" descr="preencoded.png">
            <a:extLst>
              <a:ext uri="{FF2B5EF4-FFF2-40B4-BE49-F238E27FC236}">
                <a16:creationId xmlns:a16="http://schemas.microsoft.com/office/drawing/2014/main" id="{2A08334F-092A-4334-A013-1B7E3B44BE3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66554" y="304290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28862" y="0"/>
            <a:ext cx="576072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20"/>
          <p:cNvSpPr/>
          <p:nvPr/>
        </p:nvSpPr>
        <p:spPr>
          <a:xfrm>
            <a:off x="558473" y="1233944"/>
            <a:ext cx="6069925" cy="509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6000"/>
              </a:lnSpc>
              <a:buClr>
                <a:srgbClr val="0A1D47"/>
              </a:buClr>
              <a:buSzPts val="2500"/>
              <a:buFont typeface="Arial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ИНЫЕ ИЗМЕНЕНИЯ (3)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13" name="Google Shape;113;p20"/>
          <p:cNvSpPr/>
          <p:nvPr/>
        </p:nvSpPr>
        <p:spPr>
          <a:xfrm>
            <a:off x="558473" y="1794489"/>
            <a:ext cx="8017404" cy="31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925"/>
              </a:lnSpc>
              <a:buClr>
                <a:srgbClr val="0A1D47"/>
              </a:buClr>
              <a:buSzPts val="1350"/>
            </a:pPr>
            <a:r>
              <a:rPr lang="en-US" sz="16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Принято Руководство по фармацевтической разработке ЛС на уровне ЕАЭС</a:t>
            </a:r>
            <a:endParaRPr sz="16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17" name="Google Shape;117;p20"/>
          <p:cNvSpPr/>
          <p:nvPr/>
        </p:nvSpPr>
        <p:spPr>
          <a:xfrm>
            <a:off x="524609" y="3527746"/>
            <a:ext cx="8402644" cy="2871820"/>
          </a:xfrm>
          <a:prstGeom prst="roundRect">
            <a:avLst>
              <a:gd name="adj" fmla="val 2331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Google Shape;118;p20"/>
          <p:cNvSpPr/>
          <p:nvPr/>
        </p:nvSpPr>
        <p:spPr>
          <a:xfrm>
            <a:off x="532228" y="3535365"/>
            <a:ext cx="4171560" cy="2800509"/>
          </a:xfrm>
          <a:prstGeom prst="roundRect">
            <a:avLst>
              <a:gd name="adj" fmla="val 3453"/>
            </a:avLst>
          </a:prstGeom>
          <a:solidFill>
            <a:srgbClr val="E9EF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Google Shape;119;p20"/>
          <p:cNvSpPr/>
          <p:nvPr/>
        </p:nvSpPr>
        <p:spPr>
          <a:xfrm>
            <a:off x="695342" y="3698481"/>
            <a:ext cx="2192683" cy="528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0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Раздел 3.2.Р.2</a:t>
            </a:r>
            <a:endParaRPr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Google Shape;120;p20"/>
          <p:cNvSpPr/>
          <p:nvPr/>
        </p:nvSpPr>
        <p:spPr>
          <a:xfrm>
            <a:off x="695343" y="4051264"/>
            <a:ext cx="3855824" cy="1623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Содержит указания по составлению раздела 3.2.Р.2 «Фармацевтическая разработка» регистрационного досье ЛС в формате ОТД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Google Shape;121;p20"/>
          <p:cNvSpPr/>
          <p:nvPr/>
        </p:nvSpPr>
        <p:spPr>
          <a:xfrm>
            <a:off x="4444144" y="3535366"/>
            <a:ext cx="4519239" cy="2800508"/>
          </a:xfrm>
          <a:prstGeom prst="rect">
            <a:avLst/>
          </a:prstGeom>
          <a:solidFill>
            <a:srgbClr val="E9EF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Google Shape;122;p20"/>
          <p:cNvSpPr/>
          <p:nvPr/>
        </p:nvSpPr>
        <p:spPr>
          <a:xfrm flipH="1">
            <a:off x="4398425" y="3535366"/>
            <a:ext cx="45719" cy="2706380"/>
          </a:xfrm>
          <a:prstGeom prst="roundRect">
            <a:avLst>
              <a:gd name="adj" fmla="val 299713"/>
            </a:avLst>
          </a:prstGeom>
          <a:solidFill>
            <a:srgbClr val="B8C4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Google Shape;123;p20"/>
          <p:cNvSpPr/>
          <p:nvPr/>
        </p:nvSpPr>
        <p:spPr>
          <a:xfrm>
            <a:off x="4607261" y="3698481"/>
            <a:ext cx="3845328" cy="396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0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Практическое применение</a:t>
            </a:r>
            <a:endParaRPr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Google Shape;124;p20"/>
          <p:cNvSpPr/>
          <p:nvPr/>
        </p:nvSpPr>
        <p:spPr>
          <a:xfrm>
            <a:off x="4607261" y="4051264"/>
            <a:ext cx="3855824" cy="2706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Описывает, как заявитель может на практике применить концепции и инструменты фармацевтической разработки (например, проектное поле) в отношении различных лекарственных форм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Google Shape;125;p20"/>
          <p:cNvSpPr/>
          <p:nvPr/>
        </p:nvSpPr>
        <p:spPr>
          <a:xfrm>
            <a:off x="532229" y="5519304"/>
            <a:ext cx="8166550" cy="864880"/>
          </a:xfrm>
          <a:prstGeom prst="rect">
            <a:avLst/>
          </a:prstGeom>
          <a:solidFill>
            <a:srgbClr val="E9EF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Google Shape;126;p20"/>
          <p:cNvSpPr/>
          <p:nvPr/>
        </p:nvSpPr>
        <p:spPr>
          <a:xfrm>
            <a:off x="532228" y="5519303"/>
            <a:ext cx="8413267" cy="47411"/>
          </a:xfrm>
          <a:prstGeom prst="roundRect">
            <a:avLst>
              <a:gd name="adj" fmla="val 299713"/>
            </a:avLst>
          </a:prstGeom>
          <a:solidFill>
            <a:srgbClr val="B8C4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Google Shape;127;p20"/>
          <p:cNvSpPr/>
          <p:nvPr/>
        </p:nvSpPr>
        <p:spPr>
          <a:xfrm>
            <a:off x="695343" y="5682420"/>
            <a:ext cx="4208258" cy="237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0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Проектирование качества</a:t>
            </a:r>
            <a:endParaRPr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Google Shape;128;p20"/>
          <p:cNvSpPr/>
          <p:nvPr/>
        </p:nvSpPr>
        <p:spPr>
          <a:xfrm>
            <a:off x="695343" y="6035202"/>
            <a:ext cx="8062458" cy="541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Включает описание принципов проектирования качества ЛС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Google Shape;129;p20"/>
          <p:cNvSpPr/>
          <p:nvPr/>
        </p:nvSpPr>
        <p:spPr>
          <a:xfrm>
            <a:off x="894485" y="6594529"/>
            <a:ext cx="8104756" cy="690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7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Документ не является обязательным, однако рекомендуется принимать его во внимание при фармацевтической разработке ЛС.</a:t>
            </a:r>
            <a:endParaRPr sz="17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Google Shape;130;p20"/>
          <p:cNvSpPr/>
          <p:nvPr/>
        </p:nvSpPr>
        <p:spPr>
          <a:xfrm flipH="1">
            <a:off x="512754" y="6526026"/>
            <a:ext cx="45719" cy="758815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Google Shape;284;p25">
            <a:extLst>
              <a:ext uri="{FF2B5EF4-FFF2-40B4-BE49-F238E27FC236}">
                <a16:creationId xmlns:a16="http://schemas.microsoft.com/office/drawing/2014/main" id="{09E4313C-6F0B-4651-A75C-8DFD64F7D164}"/>
              </a:ext>
            </a:extLst>
          </p:cNvPr>
          <p:cNvSpPr/>
          <p:nvPr/>
        </p:nvSpPr>
        <p:spPr>
          <a:xfrm>
            <a:off x="532509" y="2397665"/>
            <a:ext cx="8696339" cy="61224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Google Shape;204;p22">
            <a:extLst>
              <a:ext uri="{FF2B5EF4-FFF2-40B4-BE49-F238E27FC236}">
                <a16:creationId xmlns:a16="http://schemas.microsoft.com/office/drawing/2014/main" id="{0FD30F2F-83EF-495E-9329-A98C5A9F8296}"/>
              </a:ext>
            </a:extLst>
          </p:cNvPr>
          <p:cNvSpPr/>
          <p:nvPr/>
        </p:nvSpPr>
        <p:spPr>
          <a:xfrm>
            <a:off x="762115" y="2470644"/>
            <a:ext cx="8237125" cy="45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/>
              </a:rPr>
              <a:t>Рекомендация Коллегии ЕЭК от 11.11.2025 № 30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(вступила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14.12.2025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28" name="Google Shape;123;p19">
            <a:extLst>
              <a:ext uri="{FF2B5EF4-FFF2-40B4-BE49-F238E27FC236}">
                <a16:creationId xmlns:a16="http://schemas.microsoft.com/office/drawing/2014/main" id="{0AE784D9-3A5D-4CCD-9602-2779176CA957}"/>
              </a:ext>
            </a:extLst>
          </p:cNvPr>
          <p:cNvSpPr/>
          <p:nvPr/>
        </p:nvSpPr>
        <p:spPr>
          <a:xfrm>
            <a:off x="14338367" y="7825510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9" name="Google Shape;124;p19">
            <a:extLst>
              <a:ext uri="{FF2B5EF4-FFF2-40B4-BE49-F238E27FC236}">
                <a16:creationId xmlns:a16="http://schemas.microsoft.com/office/drawing/2014/main" id="{784AF9BD-821A-427F-B7DF-BC5C76E403FD}"/>
              </a:ext>
            </a:extLst>
          </p:cNvPr>
          <p:cNvSpPr/>
          <p:nvPr/>
        </p:nvSpPr>
        <p:spPr>
          <a:xfrm>
            <a:off x="14435999" y="7804888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15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Google Shape;271;p24" descr="preencoded.png">
            <a:extLst>
              <a:ext uri="{FF2B5EF4-FFF2-40B4-BE49-F238E27FC236}">
                <a16:creationId xmlns:a16="http://schemas.microsoft.com/office/drawing/2014/main" id="{60932A7D-EA8B-4ECB-A8F2-4874AA6E459C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4609" y="574099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/>
          <p:nvPr/>
        </p:nvSpPr>
        <p:spPr>
          <a:xfrm>
            <a:off x="1100378" y="1341776"/>
            <a:ext cx="7556421" cy="2480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3900"/>
              <a:buFont typeface="Roboto"/>
              <a:buNone/>
            </a:pPr>
            <a:r>
              <a:rPr lang="ru-RU" sz="39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ТОП ИЗМЕНЕНИЙ ЗАКОНОДАТЕЛЬСТВА В СФЕРЕ ФАРМАЦЕВТИКИ И ЗДРАВООХРАНЕНИЯ</a:t>
            </a:r>
          </a:p>
        </p:txBody>
      </p:sp>
      <p:sp>
        <p:nvSpPr>
          <p:cNvPr id="62" name="Google Shape;62;p17"/>
          <p:cNvSpPr/>
          <p:nvPr/>
        </p:nvSpPr>
        <p:spPr>
          <a:xfrm>
            <a:off x="4208137" y="5326090"/>
            <a:ext cx="1219297" cy="444460"/>
          </a:xfrm>
          <a:prstGeom prst="roundRect">
            <a:avLst>
              <a:gd name="adj" fmla="val 17171"/>
            </a:avLst>
          </a:prstGeom>
          <a:noFill/>
          <a:ln w="9525" cap="flat" cmpd="sng">
            <a:solidFill>
              <a:srgbClr val="0A1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63;p17"/>
          <p:cNvSpPr/>
          <p:nvPr/>
        </p:nvSpPr>
        <p:spPr>
          <a:xfrm>
            <a:off x="4361083" y="5326090"/>
            <a:ext cx="1035010" cy="254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A1D47"/>
                </a:solidFill>
                <a:latin typeface="Roboto"/>
                <a:ea typeface="Roboto"/>
                <a:cs typeface="Roboto"/>
                <a:sym typeface="Roboto"/>
              </a:rPr>
              <a:t>2025 ГОД</a:t>
            </a:r>
            <a:endParaRPr sz="1600" b="0" i="0" u="none" strike="noStrike" cap="none" dirty="0"/>
          </a:p>
        </p:txBody>
      </p:sp>
      <p:pic>
        <p:nvPicPr>
          <p:cNvPr id="10" name="Google Shape;137;p21" descr="preencoded.png">
            <a:extLst>
              <a:ext uri="{FF2B5EF4-FFF2-40B4-BE49-F238E27FC236}">
                <a16:creationId xmlns:a16="http://schemas.microsoft.com/office/drawing/2014/main" id="{B0D857DB-686E-4A2A-B9DC-90FD8BFD112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30891" r="28930"/>
          <a:stretch/>
        </p:blipFill>
        <p:spPr>
          <a:xfrm>
            <a:off x="8869679" y="0"/>
            <a:ext cx="5760721" cy="822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44;p21" descr="preencoded.png">
            <a:extLst>
              <a:ext uri="{FF2B5EF4-FFF2-40B4-BE49-F238E27FC236}">
                <a16:creationId xmlns:a16="http://schemas.microsoft.com/office/drawing/2014/main" id="{C4DDA990-02E4-40E6-B783-2BE24499737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0378" y="765045"/>
            <a:ext cx="1748552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60;p17">
            <a:extLst>
              <a:ext uri="{FF2B5EF4-FFF2-40B4-BE49-F238E27FC236}">
                <a16:creationId xmlns:a16="http://schemas.microsoft.com/office/drawing/2014/main" id="{FDFAD59B-75F5-4202-8612-A3430C138BE0}"/>
              </a:ext>
            </a:extLst>
          </p:cNvPr>
          <p:cNvSpPr/>
          <p:nvPr/>
        </p:nvSpPr>
        <p:spPr>
          <a:xfrm>
            <a:off x="1079779" y="4590038"/>
            <a:ext cx="2915478" cy="1225041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Google Shape;61;p17">
            <a:extLst>
              <a:ext uri="{FF2B5EF4-FFF2-40B4-BE49-F238E27FC236}">
                <a16:creationId xmlns:a16="http://schemas.microsoft.com/office/drawing/2014/main" id="{A60E98C9-E3CA-4BF3-B10E-072E4FA86302}"/>
              </a:ext>
            </a:extLst>
          </p:cNvPr>
          <p:cNvSpPr/>
          <p:nvPr/>
        </p:nvSpPr>
        <p:spPr>
          <a:xfrm>
            <a:off x="1414974" y="4706032"/>
            <a:ext cx="2580283" cy="747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ru-RU" sz="32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БЕЛАРУСЬ</a:t>
            </a:r>
            <a:endParaRPr sz="32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53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p1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76072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7"/>
          <p:cNvSpPr/>
          <p:nvPr/>
        </p:nvSpPr>
        <p:spPr>
          <a:xfrm>
            <a:off x="6099568" y="1634490"/>
            <a:ext cx="7556421" cy="2480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3900"/>
              <a:buFont typeface="Roboto"/>
              <a:buNone/>
            </a:pPr>
            <a:r>
              <a:rPr lang="ru-RU" sz="39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ТОП ИЗМЕНЕНИЙ ЗАКОНОДАТЕЛЬСТВА В СФЕРЕ ФАРМАЦЕВТИКИ И ЗДРАВООХРАНЕНИЯ</a:t>
            </a:r>
            <a:endParaRPr lang="ru-RU" sz="39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Google Shape;60;p17"/>
          <p:cNvSpPr/>
          <p:nvPr/>
        </p:nvSpPr>
        <p:spPr>
          <a:xfrm>
            <a:off x="6099568" y="5744025"/>
            <a:ext cx="2915478" cy="1376584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61;p17"/>
          <p:cNvSpPr/>
          <p:nvPr/>
        </p:nvSpPr>
        <p:spPr>
          <a:xfrm>
            <a:off x="7008009" y="5971711"/>
            <a:ext cx="1332802" cy="460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32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ЕАЭС</a:t>
            </a:r>
            <a:endParaRPr sz="32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Google Shape;62;p17"/>
          <p:cNvSpPr/>
          <p:nvPr/>
        </p:nvSpPr>
        <p:spPr>
          <a:xfrm>
            <a:off x="10297200" y="4821434"/>
            <a:ext cx="1219297" cy="380762"/>
          </a:xfrm>
          <a:prstGeom prst="roundRect">
            <a:avLst>
              <a:gd name="adj" fmla="val 17171"/>
            </a:avLst>
          </a:prstGeom>
          <a:noFill/>
          <a:ln w="9525" cap="flat" cmpd="sng">
            <a:solidFill>
              <a:srgbClr val="0A1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63;p17"/>
          <p:cNvSpPr/>
          <p:nvPr/>
        </p:nvSpPr>
        <p:spPr>
          <a:xfrm>
            <a:off x="10389343" y="4788648"/>
            <a:ext cx="1035010" cy="254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A1D47"/>
                </a:solidFill>
                <a:latin typeface="Roboto"/>
                <a:ea typeface="Roboto"/>
                <a:cs typeface="Roboto"/>
                <a:sym typeface="Roboto"/>
              </a:rPr>
              <a:t>2025 </a:t>
            </a:r>
            <a:r>
              <a:rPr lang="ru-RU" sz="1800" b="0" i="0" u="none" strike="noStrike" cap="none" dirty="0">
                <a:solidFill>
                  <a:srgbClr val="0A1D47"/>
                </a:solidFill>
                <a:latin typeface="Roboto"/>
                <a:ea typeface="Roboto"/>
                <a:cs typeface="Roboto"/>
                <a:sym typeface="Roboto"/>
              </a:rPr>
              <a:t>год</a:t>
            </a:r>
            <a:endParaRPr sz="1800" b="0" i="0" u="none" strike="noStrike" cap="none" dirty="0"/>
          </a:p>
        </p:txBody>
      </p:sp>
      <p:sp>
        <p:nvSpPr>
          <p:cNvPr id="64" name="Google Shape;64;p17"/>
          <p:cNvSpPr/>
          <p:nvPr/>
        </p:nvSpPr>
        <p:spPr>
          <a:xfrm>
            <a:off x="6151921" y="4767560"/>
            <a:ext cx="5364576" cy="409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ru-RU" sz="2000" b="0" i="0" u="none" strike="noStrike" cap="none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Евразийский экономический союз</a:t>
            </a:r>
          </a:p>
        </p:txBody>
      </p:sp>
      <p:pic>
        <p:nvPicPr>
          <p:cNvPr id="65" name="Google Shape;65;p1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00470" y="689731"/>
            <a:ext cx="1748552" cy="23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/>
          <p:nvPr/>
        </p:nvSpPr>
        <p:spPr>
          <a:xfrm>
            <a:off x="223718" y="242113"/>
            <a:ext cx="3334584" cy="444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800"/>
              <a:buFont typeface="Roboto"/>
              <a:buNone/>
            </a:pPr>
            <a:r>
              <a:rPr lang="ru-RU" sz="28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ОГЛАВЛЕНИЕ</a:t>
            </a:r>
            <a:endParaRPr lang="ru-RU" sz="2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Google Shape;72;p18"/>
          <p:cNvSpPr/>
          <p:nvPr/>
        </p:nvSpPr>
        <p:spPr>
          <a:xfrm>
            <a:off x="1115156" y="768672"/>
            <a:ext cx="459444" cy="22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01</a:t>
            </a:r>
            <a:endParaRPr sz="1100" b="0" i="0" u="none" strike="noStrike" cap="none" dirty="0"/>
          </a:p>
        </p:txBody>
      </p:sp>
      <p:sp>
        <p:nvSpPr>
          <p:cNvPr id="73" name="Google Shape;73;p18"/>
          <p:cNvSpPr/>
          <p:nvPr/>
        </p:nvSpPr>
        <p:spPr>
          <a:xfrm>
            <a:off x="1115156" y="995248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74" name="Google Shape;74;p18"/>
          <p:cNvSpPr/>
          <p:nvPr/>
        </p:nvSpPr>
        <p:spPr>
          <a:xfrm>
            <a:off x="1115156" y="1096808"/>
            <a:ext cx="3829377" cy="1278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 action="ppaction://hlinksldjump"/>
              </a:rPr>
              <a:t>Продление переходного периода для производства и реализации ЛС после приведения регистрационного досье в соответствие с правилами ЕАЭС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75" name="Google Shape;75;p18"/>
          <p:cNvSpPr/>
          <p:nvPr/>
        </p:nvSpPr>
        <p:spPr>
          <a:xfrm>
            <a:off x="5119573" y="768672"/>
            <a:ext cx="357959" cy="22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02</a:t>
            </a:r>
            <a:endParaRPr sz="1100" b="0" i="0" u="none" strike="noStrike" cap="none" dirty="0"/>
          </a:p>
        </p:txBody>
      </p:sp>
      <p:sp>
        <p:nvSpPr>
          <p:cNvPr id="76" name="Google Shape;76;p18"/>
          <p:cNvSpPr/>
          <p:nvPr/>
        </p:nvSpPr>
        <p:spPr>
          <a:xfrm>
            <a:off x="5119574" y="995248"/>
            <a:ext cx="333470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77" name="Google Shape;77;p18"/>
          <p:cNvSpPr/>
          <p:nvPr/>
        </p:nvSpPr>
        <p:spPr>
          <a:xfrm>
            <a:off x="5119574" y="1096808"/>
            <a:ext cx="3334703" cy="66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rtl="1">
              <a:lnSpc>
                <a:spcPct val="125000"/>
              </a:lnSpc>
              <a:buClr>
                <a:srgbClr val="030D2B"/>
              </a:buClr>
              <a:buSzPts val="140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 action="ppaction://hlinksldjump"/>
              </a:rPr>
              <a:t>Изменения в регистрации стратегически важных ЛС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78" name="Google Shape;78;p18"/>
          <p:cNvSpPr/>
          <p:nvPr/>
        </p:nvSpPr>
        <p:spPr>
          <a:xfrm>
            <a:off x="9124592" y="778071"/>
            <a:ext cx="357958" cy="14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03</a:t>
            </a:r>
            <a:endParaRPr sz="1100" b="0" i="0" u="none" strike="noStrike" cap="none" dirty="0"/>
          </a:p>
        </p:txBody>
      </p:sp>
      <p:sp>
        <p:nvSpPr>
          <p:cNvPr id="79" name="Google Shape;79;p18"/>
          <p:cNvSpPr/>
          <p:nvPr/>
        </p:nvSpPr>
        <p:spPr>
          <a:xfrm>
            <a:off x="9124592" y="1004646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80" name="Google Shape;80;p18"/>
          <p:cNvSpPr/>
          <p:nvPr/>
        </p:nvSpPr>
        <p:spPr>
          <a:xfrm>
            <a:off x="9124592" y="1106206"/>
            <a:ext cx="3334583" cy="1231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1">
              <a:lnSpc>
                <a:spcPct val="125000"/>
              </a:lnSpc>
              <a:buClr>
                <a:srgbClr val="030D2B"/>
              </a:buClr>
              <a:buSzPts val="1400"/>
              <a:buFont typeface="Arial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5" action="ppaction://hlinksldjump"/>
              </a:rPr>
              <a:t>Республиканский формуляр и связанные с ним изменения: обновлен Республиканский формуляр ЛС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81" name="Google Shape;81;p18"/>
          <p:cNvSpPr/>
          <p:nvPr/>
        </p:nvSpPr>
        <p:spPr>
          <a:xfrm>
            <a:off x="1115155" y="2298865"/>
            <a:ext cx="459444" cy="17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04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Google Shape;82;p18"/>
          <p:cNvSpPr/>
          <p:nvPr/>
        </p:nvSpPr>
        <p:spPr>
          <a:xfrm>
            <a:off x="1115155" y="2525441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Google Shape;83;p18"/>
          <p:cNvSpPr/>
          <p:nvPr/>
        </p:nvSpPr>
        <p:spPr>
          <a:xfrm>
            <a:off x="1115155" y="2627001"/>
            <a:ext cx="3334583" cy="156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40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6" action="ppaction://hlinksldjump"/>
              </a:rPr>
              <a:t>Республиканский формуляр и связанные с ним изменения: перечень ЛС, не включенных в Республиканский формуляр, дополнен новыми нозологиями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84" name="Google Shape;84;p18"/>
          <p:cNvSpPr/>
          <p:nvPr/>
        </p:nvSpPr>
        <p:spPr>
          <a:xfrm>
            <a:off x="5119573" y="2298865"/>
            <a:ext cx="459444" cy="191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05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Google Shape;85;p18"/>
          <p:cNvSpPr/>
          <p:nvPr/>
        </p:nvSpPr>
        <p:spPr>
          <a:xfrm>
            <a:off x="5119573" y="2525441"/>
            <a:ext cx="333470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Google Shape;86;p18"/>
          <p:cNvSpPr/>
          <p:nvPr/>
        </p:nvSpPr>
        <p:spPr>
          <a:xfrm>
            <a:off x="5119573" y="2627000"/>
            <a:ext cx="3476862" cy="1141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40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7" action="ppaction://hlinksldjump"/>
              </a:rPr>
              <a:t>Опубликована брошюра по мониторингу безопасности лекпрепаратов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87" name="Google Shape;87;p18"/>
          <p:cNvSpPr/>
          <p:nvPr/>
        </p:nvSpPr>
        <p:spPr>
          <a:xfrm>
            <a:off x="9124591" y="2308263"/>
            <a:ext cx="357958" cy="191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06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Google Shape;88;p18"/>
          <p:cNvSpPr/>
          <p:nvPr/>
        </p:nvSpPr>
        <p:spPr>
          <a:xfrm>
            <a:off x="9124591" y="2534839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Google Shape;89;p18"/>
          <p:cNvSpPr/>
          <p:nvPr/>
        </p:nvSpPr>
        <p:spPr>
          <a:xfrm>
            <a:off x="9124591" y="2636399"/>
            <a:ext cx="3334583" cy="15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30D2B"/>
              </a:buClr>
              <a:buSzPts val="1400"/>
              <a:buFont typeface="Arial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8" action="ppaction://hlinksldjump"/>
              </a:rPr>
              <a:t>Нововведения в порядке аттестации, формирования и ведения реестров уполномоченных лиц производителей ЛС 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90" name="Google Shape;90;p18"/>
          <p:cNvSpPr/>
          <p:nvPr/>
        </p:nvSpPr>
        <p:spPr>
          <a:xfrm>
            <a:off x="1115155" y="4255806"/>
            <a:ext cx="459443" cy="17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07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Google Shape;91;p18"/>
          <p:cNvSpPr/>
          <p:nvPr/>
        </p:nvSpPr>
        <p:spPr>
          <a:xfrm>
            <a:off x="1115156" y="4482382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Google Shape;92;p18"/>
          <p:cNvSpPr/>
          <p:nvPr/>
        </p:nvSpPr>
        <p:spPr>
          <a:xfrm>
            <a:off x="1115395" y="4583500"/>
            <a:ext cx="3476862" cy="929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9" action="ppaction://hlinksldjump"/>
              </a:rPr>
              <a:t>Утвержден новый порядок проведения клинических испытаний медизделий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93" name="Google Shape;93;p18"/>
          <p:cNvSpPr/>
          <p:nvPr/>
        </p:nvSpPr>
        <p:spPr>
          <a:xfrm>
            <a:off x="5119574" y="4255806"/>
            <a:ext cx="357958" cy="176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08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Google Shape;94;p18"/>
          <p:cNvSpPr/>
          <p:nvPr/>
        </p:nvSpPr>
        <p:spPr>
          <a:xfrm>
            <a:off x="5119574" y="4482382"/>
            <a:ext cx="333470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Google Shape;95;p18"/>
          <p:cNvSpPr/>
          <p:nvPr/>
        </p:nvSpPr>
        <p:spPr>
          <a:xfrm>
            <a:off x="5119813" y="4583500"/>
            <a:ext cx="3476981" cy="885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40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0" action="ppaction://hlinksldjump"/>
              </a:rPr>
              <a:t>Изменения в правилах участия незарегистрированных медизделий в госзакупках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96" name="Google Shape;96;p18"/>
          <p:cNvSpPr/>
          <p:nvPr/>
        </p:nvSpPr>
        <p:spPr>
          <a:xfrm>
            <a:off x="9134691" y="4270299"/>
            <a:ext cx="459443" cy="279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09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Google Shape;97;p18"/>
          <p:cNvSpPr/>
          <p:nvPr/>
        </p:nvSpPr>
        <p:spPr>
          <a:xfrm>
            <a:off x="9124592" y="4491780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18"/>
          <p:cNvSpPr/>
          <p:nvPr/>
        </p:nvSpPr>
        <p:spPr>
          <a:xfrm>
            <a:off x="9124831" y="4592898"/>
            <a:ext cx="3334583" cy="66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30D2B"/>
              </a:buClr>
              <a:buSzPts val="1400"/>
              <a:buFont typeface="Arial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1" action="ppaction://hlinksldjump"/>
              </a:rPr>
              <a:t>Регулирование лабораторной и лучевой диагностики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99" name="Google Shape;99;p18"/>
          <p:cNvSpPr/>
          <p:nvPr/>
        </p:nvSpPr>
        <p:spPr>
          <a:xfrm>
            <a:off x="1115394" y="5533676"/>
            <a:ext cx="357844" cy="22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10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Google Shape;100;p18"/>
          <p:cNvSpPr/>
          <p:nvPr/>
        </p:nvSpPr>
        <p:spPr>
          <a:xfrm>
            <a:off x="1115394" y="5760252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Google Shape;101;p18"/>
          <p:cNvSpPr/>
          <p:nvPr/>
        </p:nvSpPr>
        <p:spPr>
          <a:xfrm>
            <a:off x="1115394" y="5861812"/>
            <a:ext cx="3334583" cy="66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2" action="ppaction://hlinksldjump"/>
              </a:rPr>
              <a:t>Новые требования к регистрации ветпрепаратов</a:t>
            </a:r>
            <a:endParaRPr lang="ru-RU" sz="1600" b="0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02" name="Google Shape;102;p18"/>
          <p:cNvSpPr/>
          <p:nvPr/>
        </p:nvSpPr>
        <p:spPr>
          <a:xfrm>
            <a:off x="5119812" y="5533677"/>
            <a:ext cx="357844" cy="14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11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Google Shape;103;p18"/>
          <p:cNvSpPr/>
          <p:nvPr/>
        </p:nvSpPr>
        <p:spPr>
          <a:xfrm>
            <a:off x="5119812" y="5760252"/>
            <a:ext cx="333470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Google Shape;104;p18"/>
          <p:cNvSpPr/>
          <p:nvPr/>
        </p:nvSpPr>
        <p:spPr>
          <a:xfrm>
            <a:off x="5119812" y="5861812"/>
            <a:ext cx="3334703" cy="642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3" action="ppaction://hlinksldjump"/>
              </a:rPr>
              <a:t>Изменения в обращении ветпрепаратов</a:t>
            </a:r>
            <a:endParaRPr lang="ru-RU" sz="1600" b="0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05" name="Google Shape;105;p18"/>
          <p:cNvSpPr/>
          <p:nvPr/>
        </p:nvSpPr>
        <p:spPr>
          <a:xfrm>
            <a:off x="9124830" y="5543074"/>
            <a:ext cx="357844" cy="17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12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Google Shape;106;p18"/>
          <p:cNvSpPr/>
          <p:nvPr/>
        </p:nvSpPr>
        <p:spPr>
          <a:xfrm>
            <a:off x="9124830" y="5769650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18"/>
          <p:cNvSpPr/>
          <p:nvPr/>
        </p:nvSpPr>
        <p:spPr>
          <a:xfrm>
            <a:off x="9124830" y="5871210"/>
            <a:ext cx="3334583" cy="694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4" action="ppaction://hlinksldjump"/>
              </a:rPr>
              <a:t>Правила отпуска и реализации ветпрепаратов</a:t>
            </a:r>
            <a:endParaRPr lang="ru-RU" sz="1600" b="0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08" name="Google Shape;108;p18"/>
          <p:cNvSpPr/>
          <p:nvPr/>
        </p:nvSpPr>
        <p:spPr>
          <a:xfrm>
            <a:off x="1115275" y="6854555"/>
            <a:ext cx="357843" cy="22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13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Google Shape;109;p18"/>
          <p:cNvSpPr/>
          <p:nvPr/>
        </p:nvSpPr>
        <p:spPr>
          <a:xfrm>
            <a:off x="1115276" y="7081131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Google Shape;110;p18"/>
          <p:cNvSpPr/>
          <p:nvPr/>
        </p:nvSpPr>
        <p:spPr>
          <a:xfrm>
            <a:off x="1115276" y="7182691"/>
            <a:ext cx="3334583" cy="66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5" action="ppaction://hlinksldjump"/>
              </a:rPr>
              <a:t>Опубликована новая Надлежащая аптечная практика</a:t>
            </a:r>
            <a:endParaRPr lang="ru-RU" sz="1600" b="0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11" name="Google Shape;111;p18"/>
          <p:cNvSpPr/>
          <p:nvPr/>
        </p:nvSpPr>
        <p:spPr>
          <a:xfrm>
            <a:off x="5119693" y="6854555"/>
            <a:ext cx="357843" cy="22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14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Google Shape;112;p18"/>
          <p:cNvSpPr/>
          <p:nvPr/>
        </p:nvSpPr>
        <p:spPr>
          <a:xfrm>
            <a:off x="5119694" y="7081131"/>
            <a:ext cx="333470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Google Shape;113;p18"/>
          <p:cNvSpPr/>
          <p:nvPr/>
        </p:nvSpPr>
        <p:spPr>
          <a:xfrm>
            <a:off x="5119694" y="7182691"/>
            <a:ext cx="3334703" cy="66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6" action="ppaction://hlinksldjump"/>
              </a:rPr>
              <a:t>Изменения в порядке проведения госзакупок</a:t>
            </a:r>
            <a:endParaRPr lang="ru-RU" sz="1600" b="0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14" name="Google Shape;114;p18"/>
          <p:cNvSpPr/>
          <p:nvPr/>
        </p:nvSpPr>
        <p:spPr>
          <a:xfrm>
            <a:off x="9124712" y="6863953"/>
            <a:ext cx="357842" cy="9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15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Google Shape;115;p18"/>
          <p:cNvSpPr/>
          <p:nvPr/>
        </p:nvSpPr>
        <p:spPr>
          <a:xfrm>
            <a:off x="9124712" y="7090529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Google Shape;116;p18"/>
          <p:cNvSpPr/>
          <p:nvPr/>
        </p:nvSpPr>
        <p:spPr>
          <a:xfrm>
            <a:off x="9124712" y="7192089"/>
            <a:ext cx="3334583" cy="66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7" action="ppaction://hlinksldjump"/>
              </a:rPr>
              <a:t>Создан офис цифровизации здравоохранения</a:t>
            </a:r>
            <a:endParaRPr lang="ru-RU" sz="1600" b="0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49" name="Google Shape;271;p24" descr="preencoded.png">
            <a:extLst>
              <a:ext uri="{FF2B5EF4-FFF2-40B4-BE49-F238E27FC236}">
                <a16:creationId xmlns:a16="http://schemas.microsoft.com/office/drawing/2014/main" id="{DC7C07C4-345E-4D8A-8698-43A71C8B801A}"/>
              </a:ext>
            </a:extLst>
          </p:cNvPr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3025546" y="464522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571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24" descr="preencoded.png"/>
          <p:cNvPicPr preferRelativeResize="0"/>
          <p:nvPr/>
        </p:nvPicPr>
        <p:blipFill rotWithShape="1">
          <a:blip r:embed="rId3">
            <a:alphaModFix/>
          </a:blip>
          <a:srcRect l="14113"/>
          <a:stretch/>
        </p:blipFill>
        <p:spPr>
          <a:xfrm>
            <a:off x="-1" y="-13893"/>
            <a:ext cx="4947699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4"/>
          <p:cNvSpPr/>
          <p:nvPr/>
        </p:nvSpPr>
        <p:spPr>
          <a:xfrm>
            <a:off x="5066550" y="362203"/>
            <a:ext cx="8626727" cy="1624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000"/>
              </a:lnSpc>
              <a:buClr>
                <a:srgbClr val="0A1D47"/>
              </a:buClr>
              <a:buSzPts val="250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ПРОДЛЕНИЕ ПЕРЕХОДНОГО ПЕРИОДА ДЛЯ ПРОИЗВОДСТВА И РЕАЛИЗАЦИИ ЛС ПОСЛЕ ПРИВЕДЕНИЯ РЕГИСТРАЦИОННОГО ДОСЬЕ В СООТВЕТСТВИЕ С ПРАВИЛАМИ ЕАЭС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29" name="Google Shape;229;p24"/>
          <p:cNvSpPr/>
          <p:nvPr/>
        </p:nvSpPr>
        <p:spPr>
          <a:xfrm>
            <a:off x="5066550" y="2309407"/>
            <a:ext cx="8626727" cy="1094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/>
              </a:rPr>
              <a:t>Разъяснение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Центра экспертиз и испытаний в здравоохранении о переходном периоде для производства и реализации лекпрепаратов после приведения их регистрационных досье в соответствие с требованиями ЕАЭС.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1" name="Google Shape;231;p24"/>
          <p:cNvSpPr/>
          <p:nvPr/>
        </p:nvSpPr>
        <p:spPr>
          <a:xfrm>
            <a:off x="5575680" y="3664217"/>
            <a:ext cx="414675" cy="45719"/>
          </a:xfrm>
          <a:prstGeom prst="roundRect">
            <a:avLst>
              <a:gd name="adj" fmla="val 358021"/>
            </a:avLst>
          </a:prstGeom>
          <a:solidFill>
            <a:srgbClr val="B8C4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2" name="Google Shape;232;p24"/>
          <p:cNvSpPr/>
          <p:nvPr/>
        </p:nvSpPr>
        <p:spPr>
          <a:xfrm>
            <a:off x="5236753" y="3447007"/>
            <a:ext cx="422137" cy="501350"/>
          </a:xfrm>
          <a:prstGeom prst="roundRect">
            <a:avLst>
              <a:gd name="adj" fmla="val 18667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3" name="Google Shape;233;p24"/>
          <p:cNvSpPr/>
          <p:nvPr/>
        </p:nvSpPr>
        <p:spPr>
          <a:xfrm>
            <a:off x="5299631" y="3456314"/>
            <a:ext cx="281309" cy="417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00"/>
              <a:buFont typeface="Roboto"/>
              <a:buNone/>
            </a:pPr>
            <a:r>
              <a:rPr lang="en-US" sz="32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</a:t>
            </a:r>
            <a:endParaRPr sz="32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4" name="Google Shape;234;p24"/>
          <p:cNvSpPr/>
          <p:nvPr/>
        </p:nvSpPr>
        <p:spPr>
          <a:xfrm>
            <a:off x="6068305" y="3386643"/>
            <a:ext cx="6214406" cy="3587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24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Приведение досье</a:t>
            </a:r>
            <a:endParaRPr sz="24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" name="Google Shape;235;p24"/>
          <p:cNvSpPr/>
          <p:nvPr/>
        </p:nvSpPr>
        <p:spPr>
          <a:xfrm>
            <a:off x="6083426" y="3848010"/>
            <a:ext cx="6742114" cy="54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Регистрационное досье приведено в соответствие с требованиями ЕАЭС до 31.12.2025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6" name="Google Shape;236;p24"/>
          <p:cNvSpPr/>
          <p:nvPr/>
        </p:nvSpPr>
        <p:spPr>
          <a:xfrm>
            <a:off x="5560868" y="4774419"/>
            <a:ext cx="414675" cy="45719"/>
          </a:xfrm>
          <a:prstGeom prst="roundRect">
            <a:avLst>
              <a:gd name="adj" fmla="val 358021"/>
            </a:avLst>
          </a:prstGeom>
          <a:solidFill>
            <a:srgbClr val="B8C4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7" name="Google Shape;237;p24"/>
          <p:cNvSpPr/>
          <p:nvPr/>
        </p:nvSpPr>
        <p:spPr>
          <a:xfrm>
            <a:off x="5262621" y="4505519"/>
            <a:ext cx="358678" cy="509021"/>
          </a:xfrm>
          <a:prstGeom prst="roundRect">
            <a:avLst>
              <a:gd name="adj" fmla="val 18667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8" name="Google Shape;238;p24"/>
          <p:cNvSpPr/>
          <p:nvPr/>
        </p:nvSpPr>
        <p:spPr>
          <a:xfrm>
            <a:off x="5311317" y="4529868"/>
            <a:ext cx="207273" cy="641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00"/>
              <a:buFont typeface="Roboto"/>
              <a:buNone/>
            </a:pPr>
            <a:r>
              <a:rPr lang="en-US" sz="32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</a:t>
            </a:r>
            <a:endParaRPr sz="32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9" name="Google Shape;239;p24"/>
          <p:cNvSpPr/>
          <p:nvPr/>
        </p:nvSpPr>
        <p:spPr>
          <a:xfrm>
            <a:off x="6071465" y="4505519"/>
            <a:ext cx="1727872" cy="534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180 дней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40" name="Google Shape;240;p24"/>
          <p:cNvSpPr/>
          <p:nvPr/>
        </p:nvSpPr>
        <p:spPr>
          <a:xfrm>
            <a:off x="6098192" y="4981948"/>
            <a:ext cx="7777705" cy="54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30D2B"/>
              </a:buClr>
              <a:buSzPts val="1000"/>
            </a:pPr>
            <a:r>
              <a:rPr lang="en-US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Переходный период для производства по национальному удостоверению</a:t>
            </a:r>
            <a:endParaRPr sz="18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41" name="Google Shape;241;p24"/>
          <p:cNvSpPr/>
          <p:nvPr/>
        </p:nvSpPr>
        <p:spPr>
          <a:xfrm>
            <a:off x="5637217" y="5996979"/>
            <a:ext cx="414675" cy="45719"/>
          </a:xfrm>
          <a:prstGeom prst="roundRect">
            <a:avLst>
              <a:gd name="adj" fmla="val 358021"/>
            </a:avLst>
          </a:prstGeom>
          <a:solidFill>
            <a:srgbClr val="B8C4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2" name="Google Shape;242;p24"/>
          <p:cNvSpPr/>
          <p:nvPr/>
        </p:nvSpPr>
        <p:spPr>
          <a:xfrm>
            <a:off x="5295489" y="5742469"/>
            <a:ext cx="358678" cy="509021"/>
          </a:xfrm>
          <a:prstGeom prst="roundRect">
            <a:avLst>
              <a:gd name="adj" fmla="val 18667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3" name="Google Shape;243;p24"/>
          <p:cNvSpPr/>
          <p:nvPr/>
        </p:nvSpPr>
        <p:spPr>
          <a:xfrm>
            <a:off x="5344186" y="5766818"/>
            <a:ext cx="207273" cy="641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00"/>
              <a:buFont typeface="Roboto"/>
              <a:buNone/>
            </a:pPr>
            <a:r>
              <a:rPr lang="en-US" sz="32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3</a:t>
            </a:r>
            <a:endParaRPr sz="32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4" name="Google Shape;244;p24"/>
          <p:cNvSpPr/>
          <p:nvPr/>
        </p:nvSpPr>
        <p:spPr>
          <a:xfrm>
            <a:off x="6098192" y="5766818"/>
            <a:ext cx="6629447" cy="435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4000"/>
              </a:lnSpc>
              <a:buClr>
                <a:srgbClr val="030D2B"/>
              </a:buClr>
              <a:buSzPts val="1250"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 окончания срока годности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45" name="Google Shape;245;p24"/>
          <p:cNvSpPr/>
          <p:nvPr/>
        </p:nvSpPr>
        <p:spPr>
          <a:xfrm>
            <a:off x="6098192" y="6261295"/>
            <a:ext cx="7777705" cy="582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Лекпрепараты, произведенные в этот период, можно ввозить, реализовывать и применять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6" name="Google Shape;246;p24"/>
          <p:cNvSpPr/>
          <p:nvPr/>
        </p:nvSpPr>
        <p:spPr>
          <a:xfrm>
            <a:off x="5262621" y="6906265"/>
            <a:ext cx="7925477" cy="913736"/>
          </a:xfrm>
          <a:prstGeom prst="roundRect">
            <a:avLst>
              <a:gd name="adj" fmla="val 9887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8" name="Google Shape;248;p24"/>
          <p:cNvSpPr/>
          <p:nvPr/>
        </p:nvSpPr>
        <p:spPr>
          <a:xfrm>
            <a:off x="5797091" y="7032549"/>
            <a:ext cx="6856536" cy="547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Пример: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При приведении досье 15.09.2025,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производство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lang="ru-RU" sz="18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Roboto"/>
              <a:buNone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старому удостоверению разрешено до 14.03.2026.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Google Shape;123;p19">
            <a:extLst>
              <a:ext uri="{FF2B5EF4-FFF2-40B4-BE49-F238E27FC236}">
                <a16:creationId xmlns:a16="http://schemas.microsoft.com/office/drawing/2014/main" id="{B2CE237C-2A0C-4214-A19A-937582F18480}"/>
              </a:ext>
            </a:extLst>
          </p:cNvPr>
          <p:cNvSpPr/>
          <p:nvPr/>
        </p:nvSpPr>
        <p:spPr>
          <a:xfrm>
            <a:off x="14143967" y="7796869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8" name="Google Shape;124;p19">
            <a:extLst>
              <a:ext uri="{FF2B5EF4-FFF2-40B4-BE49-F238E27FC236}">
                <a16:creationId xmlns:a16="http://schemas.microsoft.com/office/drawing/2014/main" id="{06448A23-1090-478F-9A96-1E781573DEF7}"/>
              </a:ext>
            </a:extLst>
          </p:cNvPr>
          <p:cNvSpPr/>
          <p:nvPr/>
        </p:nvSpPr>
        <p:spPr>
          <a:xfrm>
            <a:off x="14241599" y="7776247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01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Google Shape;271;p24" descr="preencoded.png">
            <a:extLst>
              <a:ext uri="{FF2B5EF4-FFF2-40B4-BE49-F238E27FC236}">
                <a16:creationId xmlns:a16="http://schemas.microsoft.com/office/drawing/2014/main" id="{5A49FDB4-0B5C-4DA8-B9C1-7C7D1FF3A76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9935" y="362202"/>
            <a:ext cx="1283110" cy="183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5"/>
          <p:cNvSpPr/>
          <p:nvPr/>
        </p:nvSpPr>
        <p:spPr>
          <a:xfrm>
            <a:off x="898198" y="389400"/>
            <a:ext cx="12239515" cy="783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6000"/>
              </a:lnSpc>
              <a:buClr>
                <a:srgbClr val="0A1D47"/>
              </a:buClr>
              <a:buSzPts val="2500"/>
              <a:buFont typeface="Arial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ИЗМЕНЕНИЯ В РЕГИСТРАЦИИ СТРАТЕГИЧЕСКИ ВАЖНЫХ ЛЕКПРЕПАРАТОВ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60" name="Google Shape;260;p25"/>
          <p:cNvSpPr/>
          <p:nvPr/>
        </p:nvSpPr>
        <p:spPr>
          <a:xfrm>
            <a:off x="703187" y="6703898"/>
            <a:ext cx="12268735" cy="235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endParaRPr sz="950" b="0" i="0" u="none" strike="noStrike" cap="none" dirty="0"/>
          </a:p>
        </p:txBody>
      </p:sp>
      <p:sp>
        <p:nvSpPr>
          <p:cNvPr id="261" name="Google Shape;261;p25"/>
          <p:cNvSpPr/>
          <p:nvPr/>
        </p:nvSpPr>
        <p:spPr>
          <a:xfrm>
            <a:off x="880200" y="1785532"/>
            <a:ext cx="2645063" cy="238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7586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4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A1D47"/>
                </a:solidFill>
                <a:latin typeface="Roboto"/>
                <a:ea typeface="Roboto"/>
                <a:cs typeface="Roboto"/>
                <a:sym typeface="Roboto"/>
              </a:rPr>
              <a:t>Общее правило: </a:t>
            </a:r>
            <a:endParaRPr sz="2000" b="1" i="0" u="none" strike="noStrike" cap="none" dirty="0"/>
          </a:p>
        </p:txBody>
      </p:sp>
      <p:sp>
        <p:nvSpPr>
          <p:cNvPr id="262" name="Google Shape;262;p25"/>
          <p:cNvSpPr/>
          <p:nvPr/>
        </p:nvSpPr>
        <p:spPr>
          <a:xfrm>
            <a:off x="898198" y="2165988"/>
            <a:ext cx="6927133" cy="2382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7586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4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A1D47"/>
                </a:solidFill>
                <a:latin typeface="Roboto"/>
                <a:ea typeface="Roboto"/>
                <a:cs typeface="Roboto"/>
                <a:sym typeface="Roboto"/>
              </a:rPr>
              <a:t>СВЛП являются ЛС</a:t>
            </a:r>
            <a:r>
              <a:rPr lang="ru-RU" sz="2000" b="1" i="0" u="none" strike="noStrike" cap="none" dirty="0">
                <a:solidFill>
                  <a:srgbClr val="0A1D47"/>
                </a:solidFill>
                <a:latin typeface="Roboto"/>
                <a:ea typeface="Roboto"/>
                <a:cs typeface="Roboto"/>
                <a:sym typeface="Roboto"/>
              </a:rPr>
              <a:t>,</a:t>
            </a:r>
            <a:r>
              <a:rPr lang="en-US" sz="2000" b="1" i="0" u="none" strike="noStrike" cap="none" dirty="0">
                <a:solidFill>
                  <a:srgbClr val="0A1D47"/>
                </a:solidFill>
                <a:latin typeface="Roboto"/>
                <a:ea typeface="Roboto"/>
                <a:cs typeface="Roboto"/>
                <a:sym typeface="Roboto"/>
              </a:rPr>
              <a:t> предназначенные для применения:</a:t>
            </a:r>
            <a:endParaRPr sz="2000" b="1" i="0" u="none" strike="noStrike" cap="none" dirty="0"/>
          </a:p>
        </p:txBody>
      </p:sp>
      <p:sp>
        <p:nvSpPr>
          <p:cNvPr id="263" name="Google Shape;263;p25"/>
          <p:cNvSpPr/>
          <p:nvPr/>
        </p:nvSpPr>
        <p:spPr>
          <a:xfrm>
            <a:off x="898199" y="2785017"/>
            <a:ext cx="12930690" cy="392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Char char="•"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 условиях военных действий и ЧС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4" name="Google Shape;264;p25"/>
          <p:cNvSpPr/>
          <p:nvPr/>
        </p:nvSpPr>
        <p:spPr>
          <a:xfrm>
            <a:off x="898199" y="3012156"/>
            <a:ext cx="12930690" cy="392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Char char="•"/>
            </a:pPr>
            <a:r>
              <a:rPr lang="en-US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Для 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медпомощи</a:t>
            </a:r>
            <a:r>
              <a:rPr lang="en-US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пострадавшим от ЧС</a:t>
            </a:r>
            <a:endParaRPr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5" name="Google Shape;265;p25"/>
          <p:cNvSpPr/>
          <p:nvPr/>
        </p:nvSpPr>
        <p:spPr>
          <a:xfrm>
            <a:off x="898199" y="3273650"/>
            <a:ext cx="12930690" cy="392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Char char="•"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Для предупреждения ЧС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Google Shape;266;p25"/>
          <p:cNvSpPr/>
          <p:nvPr/>
        </p:nvSpPr>
        <p:spPr>
          <a:xfrm>
            <a:off x="898199" y="3517966"/>
            <a:ext cx="12930690" cy="392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Char char="•"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Профилактики и лечения заболеваний, представляющих опасность для окружающих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7" name="Google Shape;267;p25"/>
          <p:cNvSpPr/>
          <p:nvPr/>
        </p:nvSpPr>
        <p:spPr>
          <a:xfrm>
            <a:off x="898199" y="3762282"/>
            <a:ext cx="12930690" cy="392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Char char="•"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Лечения поражений от неблагоприятных факторов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1" name="Google Shape;271;p25"/>
          <p:cNvSpPr/>
          <p:nvPr/>
        </p:nvSpPr>
        <p:spPr>
          <a:xfrm>
            <a:off x="3057456" y="4202853"/>
            <a:ext cx="150376" cy="1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86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Roboto"/>
              <a:buNone/>
            </a:pPr>
            <a:r>
              <a:rPr lang="en-US" sz="1150" b="0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150" b="0" i="0" u="none" strike="noStrike" cap="none" dirty="0"/>
          </a:p>
        </p:txBody>
      </p:sp>
      <p:sp>
        <p:nvSpPr>
          <p:cNvPr id="277" name="Google Shape;277;p25"/>
          <p:cNvSpPr/>
          <p:nvPr/>
        </p:nvSpPr>
        <p:spPr>
          <a:xfrm>
            <a:off x="1958108" y="8097999"/>
            <a:ext cx="216271" cy="221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86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Roboto"/>
              <a:buNone/>
            </a:pPr>
            <a:r>
              <a:rPr lang="en-US" sz="1150" b="0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1150" b="0" i="0" u="none" strike="noStrike" cap="none" dirty="0"/>
          </a:p>
        </p:txBody>
      </p:sp>
      <p:sp>
        <p:nvSpPr>
          <p:cNvPr id="285" name="Google Shape;285;p25"/>
          <p:cNvSpPr/>
          <p:nvPr/>
        </p:nvSpPr>
        <p:spPr>
          <a:xfrm>
            <a:off x="1038811" y="6721382"/>
            <a:ext cx="8782169" cy="60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endParaRPr lang="ru-RU" sz="950" b="0" i="0" u="none" strike="noStrike" cap="none" dirty="0"/>
          </a:p>
        </p:txBody>
      </p:sp>
      <p:sp>
        <p:nvSpPr>
          <p:cNvPr id="34" name="Google Shape;284;p25">
            <a:extLst>
              <a:ext uri="{FF2B5EF4-FFF2-40B4-BE49-F238E27FC236}">
                <a16:creationId xmlns:a16="http://schemas.microsoft.com/office/drawing/2014/main" id="{6AB0E851-783C-470D-9CD0-54C5C7B72AA1}"/>
              </a:ext>
            </a:extLst>
          </p:cNvPr>
          <p:cNvSpPr/>
          <p:nvPr/>
        </p:nvSpPr>
        <p:spPr>
          <a:xfrm>
            <a:off x="880200" y="1012289"/>
            <a:ext cx="8696339" cy="61224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Google Shape;204;p22">
            <a:extLst>
              <a:ext uri="{FF2B5EF4-FFF2-40B4-BE49-F238E27FC236}">
                <a16:creationId xmlns:a16="http://schemas.microsoft.com/office/drawing/2014/main" id="{6AACD92B-0691-482F-9326-D7DE231CF896}"/>
              </a:ext>
            </a:extLst>
          </p:cNvPr>
          <p:cNvSpPr/>
          <p:nvPr/>
        </p:nvSpPr>
        <p:spPr>
          <a:xfrm>
            <a:off x="1038811" y="1139143"/>
            <a:ext cx="8237125" cy="45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Постановление Минздрава от 24.11.2025 № 198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31.12.2025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36" name="Google Shape;288;p25">
            <a:extLst>
              <a:ext uri="{FF2B5EF4-FFF2-40B4-BE49-F238E27FC236}">
                <a16:creationId xmlns:a16="http://schemas.microsoft.com/office/drawing/2014/main" id="{0FA6EEC3-413E-4BF7-8A8F-06DF4D71FF53}"/>
              </a:ext>
            </a:extLst>
          </p:cNvPr>
          <p:cNvSpPr/>
          <p:nvPr/>
        </p:nvSpPr>
        <p:spPr>
          <a:xfrm>
            <a:off x="911061" y="4286687"/>
            <a:ext cx="7273891" cy="2760998"/>
          </a:xfrm>
          <a:prstGeom prst="roundRect">
            <a:avLst>
              <a:gd name="adj" fmla="val 2579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Google Shape;291;p25">
            <a:extLst>
              <a:ext uri="{FF2B5EF4-FFF2-40B4-BE49-F238E27FC236}">
                <a16:creationId xmlns:a16="http://schemas.microsoft.com/office/drawing/2014/main" id="{F97BA601-29FC-454F-8473-F4DB73EE1162}"/>
              </a:ext>
            </a:extLst>
          </p:cNvPr>
          <p:cNvSpPr/>
          <p:nvPr/>
        </p:nvSpPr>
        <p:spPr>
          <a:xfrm>
            <a:off x="1084860" y="4503044"/>
            <a:ext cx="6917040" cy="891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ru-RU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Изменен перечень документов регдосье</a:t>
            </a:r>
          </a:p>
        </p:txBody>
      </p:sp>
      <p:sp>
        <p:nvSpPr>
          <p:cNvPr id="40" name="Google Shape;292;p25">
            <a:extLst>
              <a:ext uri="{FF2B5EF4-FFF2-40B4-BE49-F238E27FC236}">
                <a16:creationId xmlns:a16="http://schemas.microsoft.com/office/drawing/2014/main" id="{7FF52FF7-9450-446E-A630-DA8B442AE1CD}"/>
              </a:ext>
            </a:extLst>
          </p:cNvPr>
          <p:cNvSpPr/>
          <p:nvPr/>
        </p:nvSpPr>
        <p:spPr>
          <a:xfrm>
            <a:off x="1093134" y="4972584"/>
            <a:ext cx="6917040" cy="1208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30D2B"/>
              </a:buClr>
              <a:buSzPts val="75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Изменен перечень документов, составляющих регдосье СВЛП. Для стандартной и условной процедур исключено требование о предоставлении документов со сведениями о материалах первичной упаковки. Для упрощенного порядка добавлена необходимость предоставления документов производителя, подтверждающих качество одной серии СВЛП.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41" name="Google Shape;293;p25">
            <a:extLst>
              <a:ext uri="{FF2B5EF4-FFF2-40B4-BE49-F238E27FC236}">
                <a16:creationId xmlns:a16="http://schemas.microsoft.com/office/drawing/2014/main" id="{E4F8791E-EFE3-4C68-A854-163BBF6F71EA}"/>
              </a:ext>
            </a:extLst>
          </p:cNvPr>
          <p:cNvSpPr/>
          <p:nvPr/>
        </p:nvSpPr>
        <p:spPr>
          <a:xfrm>
            <a:off x="8201500" y="4286688"/>
            <a:ext cx="4919665" cy="2687522"/>
          </a:xfrm>
          <a:prstGeom prst="roundRect">
            <a:avLst>
              <a:gd name="adj" fmla="val 2579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Google Shape;296;p25">
            <a:extLst>
              <a:ext uri="{FF2B5EF4-FFF2-40B4-BE49-F238E27FC236}">
                <a16:creationId xmlns:a16="http://schemas.microsoft.com/office/drawing/2014/main" id="{257F9E2C-0F5A-4D5F-BB33-E4E86AAF6EDF}"/>
              </a:ext>
            </a:extLst>
          </p:cNvPr>
          <p:cNvSpPr/>
          <p:nvPr/>
        </p:nvSpPr>
        <p:spPr>
          <a:xfrm>
            <a:off x="8441157" y="4501771"/>
            <a:ext cx="4688281" cy="49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200"/>
            </a:pPr>
            <a:r>
              <a:rPr lang="ru-RU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Расширение перечня СВЛП</a:t>
            </a:r>
          </a:p>
        </p:txBody>
      </p:sp>
      <p:sp>
        <p:nvSpPr>
          <p:cNvPr id="45" name="Google Shape;297;p25">
            <a:extLst>
              <a:ext uri="{FF2B5EF4-FFF2-40B4-BE49-F238E27FC236}">
                <a16:creationId xmlns:a16="http://schemas.microsoft.com/office/drawing/2014/main" id="{A6EB01F1-B313-4DB8-BC26-6E216D1C7787}"/>
              </a:ext>
            </a:extLst>
          </p:cNvPr>
          <p:cNvSpPr/>
          <p:nvPr/>
        </p:nvSpPr>
        <p:spPr>
          <a:xfrm>
            <a:off x="8449431" y="5210438"/>
            <a:ext cx="4688281" cy="809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Clr>
                <a:srgbClr val="030D2B"/>
              </a:buClr>
              <a:buSzPts val="750"/>
              <a:buFont typeface="Arial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Добавлены новые позиции: периферические вазодилататоры, лечебное питание и целые группы ЛС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46" name="Google Shape;298;p25">
            <a:extLst>
              <a:ext uri="{FF2B5EF4-FFF2-40B4-BE49-F238E27FC236}">
                <a16:creationId xmlns:a16="http://schemas.microsoft.com/office/drawing/2014/main" id="{4211F612-F6EB-482F-A740-E2D3EF1067A8}"/>
              </a:ext>
            </a:extLst>
          </p:cNvPr>
          <p:cNvSpPr/>
          <p:nvPr/>
        </p:nvSpPr>
        <p:spPr>
          <a:xfrm>
            <a:off x="911063" y="6517887"/>
            <a:ext cx="12226650" cy="1453548"/>
          </a:xfrm>
          <a:prstGeom prst="roundRect">
            <a:avLst>
              <a:gd name="adj" fmla="val 4250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8" name="Google Shape;300;p25" descr="preencoded.png">
            <a:extLst>
              <a:ext uri="{FF2B5EF4-FFF2-40B4-BE49-F238E27FC236}">
                <a16:creationId xmlns:a16="http://schemas.microsoft.com/office/drawing/2014/main" id="{EF2A9367-034A-490D-8EE1-9E5FDFB72C2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43471" y="6648410"/>
            <a:ext cx="259435" cy="22874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301;p25">
            <a:extLst>
              <a:ext uri="{FF2B5EF4-FFF2-40B4-BE49-F238E27FC236}">
                <a16:creationId xmlns:a16="http://schemas.microsoft.com/office/drawing/2014/main" id="{CC01C1E9-AC89-4ADB-A795-6EB81EFBE557}"/>
              </a:ext>
            </a:extLst>
          </p:cNvPr>
          <p:cNvSpPr/>
          <p:nvPr/>
        </p:nvSpPr>
        <p:spPr>
          <a:xfrm>
            <a:off x="1038811" y="6551719"/>
            <a:ext cx="4323574" cy="325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30D2B"/>
              </a:buClr>
              <a:buSzPts val="1200"/>
              <a:buFont typeface="Arial"/>
              <a:buNone/>
            </a:pPr>
            <a:r>
              <a:rPr lang="ru-RU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Обновление Инструкции</a:t>
            </a:r>
          </a:p>
        </p:txBody>
      </p:sp>
      <p:sp>
        <p:nvSpPr>
          <p:cNvPr id="50" name="Google Shape;302;p25">
            <a:extLst>
              <a:ext uri="{FF2B5EF4-FFF2-40B4-BE49-F238E27FC236}">
                <a16:creationId xmlns:a16="http://schemas.microsoft.com/office/drawing/2014/main" id="{A9D79D42-EB9E-4193-A18F-394993FC44B1}"/>
              </a:ext>
            </a:extLst>
          </p:cNvPr>
          <p:cNvSpPr/>
          <p:nvPr/>
        </p:nvSpPr>
        <p:spPr>
          <a:xfrm>
            <a:off x="1038811" y="6970770"/>
            <a:ext cx="11361387" cy="508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30D2B"/>
              </a:buClr>
              <a:buSzPts val="75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Обновлена Инструкция о порядке проведения комплекса предварительных работ на подтверждение соответствия СВЛП требованиям безопасности, эффективности и качества. Определен порядок подачи документов в электронном виде. Изменен ряд сроков, например, проведение специализированной экспертизы — с 60 до 30 календарных дней.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51" name="Google Shape;123;p19">
            <a:extLst>
              <a:ext uri="{FF2B5EF4-FFF2-40B4-BE49-F238E27FC236}">
                <a16:creationId xmlns:a16="http://schemas.microsoft.com/office/drawing/2014/main" id="{8B3BB485-3654-4D7C-BF6A-5FC39008524C}"/>
              </a:ext>
            </a:extLst>
          </p:cNvPr>
          <p:cNvSpPr/>
          <p:nvPr/>
        </p:nvSpPr>
        <p:spPr>
          <a:xfrm>
            <a:off x="14143967" y="7784476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52" name="Google Shape;124;p19">
            <a:extLst>
              <a:ext uri="{FF2B5EF4-FFF2-40B4-BE49-F238E27FC236}">
                <a16:creationId xmlns:a16="http://schemas.microsoft.com/office/drawing/2014/main" id="{3A6C1000-E581-4876-9C29-1BB766A3B4BD}"/>
              </a:ext>
            </a:extLst>
          </p:cNvPr>
          <p:cNvSpPr/>
          <p:nvPr/>
        </p:nvSpPr>
        <p:spPr>
          <a:xfrm>
            <a:off x="14241599" y="7763854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02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Google Shape;271;p24" descr="preencoded.png">
            <a:extLst>
              <a:ext uri="{FF2B5EF4-FFF2-40B4-BE49-F238E27FC236}">
                <a16:creationId xmlns:a16="http://schemas.microsoft.com/office/drawing/2014/main" id="{AB87D6DD-196D-478B-B43E-4BA084026FA0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71922" y="389400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6"/>
          <p:cNvSpPr/>
          <p:nvPr/>
        </p:nvSpPr>
        <p:spPr>
          <a:xfrm>
            <a:off x="695470" y="1042877"/>
            <a:ext cx="13872254" cy="1158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000"/>
              </a:lnSpc>
              <a:buClr>
                <a:srgbClr val="0A1D47"/>
              </a:buClr>
              <a:buSzPts val="250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РЕСПУБЛИКАНСКИЙ ФОРМУЛЯР ЛЕКСРЕДСТВ И СВЯЗАННЫЕ ИЗМЕНЕНИЯ (1)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95" name="Google Shape;295;p26"/>
          <p:cNvSpPr/>
          <p:nvPr/>
        </p:nvSpPr>
        <p:spPr>
          <a:xfrm>
            <a:off x="566235" y="2111613"/>
            <a:ext cx="12212787" cy="4574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4137"/>
              </a:lnSpc>
              <a:buClr>
                <a:srgbClr val="0A1D47"/>
              </a:buClr>
              <a:buSzPts val="1450"/>
            </a:pPr>
            <a:r>
              <a:rPr lang="ru-RU" sz="1800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Обновлен Республиканский формуляр лексредств</a:t>
            </a:r>
            <a:endParaRPr lang="ru-RU" sz="1800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  <a:p>
            <a:pPr marL="0" marR="0" lvl="0" indent="0" algn="l" rtl="0">
              <a:lnSpc>
                <a:spcPct val="124137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450"/>
              <a:buFont typeface="Roboto"/>
              <a:buNone/>
            </a:pPr>
            <a:endParaRPr sz="16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97" name="Google Shape;297;p2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55891" y="4179966"/>
            <a:ext cx="185380" cy="148233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6"/>
          <p:cNvSpPr/>
          <p:nvPr/>
        </p:nvSpPr>
        <p:spPr>
          <a:xfrm>
            <a:off x="566237" y="4561270"/>
            <a:ext cx="3484244" cy="571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4000"/>
              </a:lnSpc>
              <a:buClr>
                <a:srgbClr val="030D2B"/>
              </a:buClr>
              <a:buSzPts val="1250"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Включено 9 новых ЛС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00" name="Google Shape;300;p26"/>
          <p:cNvSpPr/>
          <p:nvPr/>
        </p:nvSpPr>
        <p:spPr>
          <a:xfrm>
            <a:off x="636900" y="5064622"/>
            <a:ext cx="3187660" cy="1046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Для лечения глаукомы, артериальной гипертензии, онкологических и инфекционных заболеваний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1" name="Google Shape;301;p2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50481" y="3711640"/>
            <a:ext cx="3752255" cy="3752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6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02323" y="5476742"/>
            <a:ext cx="221813" cy="221813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26"/>
          <p:cNvSpPr/>
          <p:nvPr/>
        </p:nvSpPr>
        <p:spPr>
          <a:xfrm>
            <a:off x="7631597" y="3711640"/>
            <a:ext cx="4595834" cy="308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13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50"/>
              <a:buFont typeface="Roboto"/>
              <a:buNone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Дополнены 11 ЛС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04" name="Google Shape;304;p26"/>
          <p:cNvSpPr/>
          <p:nvPr/>
        </p:nvSpPr>
        <p:spPr>
          <a:xfrm>
            <a:off x="7760993" y="4209134"/>
            <a:ext cx="2751268" cy="942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30D2B"/>
              </a:buClr>
              <a:buSzPts val="1150"/>
            </a:pPr>
            <a:r>
              <a:rPr lang="en-US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Внесены дополнительные формы, дозировки и фасовки</a:t>
            </a:r>
            <a:endParaRPr sz="18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305" name="Google Shape;305;p26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050481" y="3711640"/>
            <a:ext cx="3752255" cy="3752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26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472212" y="4339457"/>
            <a:ext cx="221813" cy="221813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26"/>
          <p:cNvSpPr/>
          <p:nvPr/>
        </p:nvSpPr>
        <p:spPr>
          <a:xfrm>
            <a:off x="5372798" y="7478304"/>
            <a:ext cx="3455656" cy="332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4137"/>
              </a:lnSpc>
              <a:buClr>
                <a:srgbClr val="030D2B"/>
              </a:buClr>
              <a:buSzPts val="1450"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Исключены 50 ЛС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308" name="Google Shape;308;p26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050481" y="3711640"/>
            <a:ext cx="3752255" cy="3752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6" descr="preencoded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472212" y="6614027"/>
            <a:ext cx="221813" cy="221813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84;p25">
            <a:extLst>
              <a:ext uri="{FF2B5EF4-FFF2-40B4-BE49-F238E27FC236}">
                <a16:creationId xmlns:a16="http://schemas.microsoft.com/office/drawing/2014/main" id="{AB2DB8FD-1AB7-4CF1-B35E-7C4DC1C77390}"/>
              </a:ext>
            </a:extLst>
          </p:cNvPr>
          <p:cNvSpPr/>
          <p:nvPr/>
        </p:nvSpPr>
        <p:spPr>
          <a:xfrm>
            <a:off x="566236" y="2643419"/>
            <a:ext cx="9946025" cy="61224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Google Shape;204;p22">
            <a:extLst>
              <a:ext uri="{FF2B5EF4-FFF2-40B4-BE49-F238E27FC236}">
                <a16:creationId xmlns:a16="http://schemas.microsoft.com/office/drawing/2014/main" id="{25F38ED3-F7E2-4587-8BCE-C6BD759CBC05}"/>
              </a:ext>
            </a:extLst>
          </p:cNvPr>
          <p:cNvSpPr/>
          <p:nvPr/>
        </p:nvSpPr>
        <p:spPr>
          <a:xfrm>
            <a:off x="795842" y="2716398"/>
            <a:ext cx="8237125" cy="45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0"/>
              </a:rPr>
              <a:t>Постановление Минздрава от 22.08.2025 № 90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26.09.2025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24" name="Google Shape;123;p19">
            <a:extLst>
              <a:ext uri="{FF2B5EF4-FFF2-40B4-BE49-F238E27FC236}">
                <a16:creationId xmlns:a16="http://schemas.microsoft.com/office/drawing/2014/main" id="{F539DF82-7F6F-4906-AA15-05F9A2D912FF}"/>
              </a:ext>
            </a:extLst>
          </p:cNvPr>
          <p:cNvSpPr/>
          <p:nvPr/>
        </p:nvSpPr>
        <p:spPr>
          <a:xfrm>
            <a:off x="14155332" y="7831384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5" name="Google Shape;124;p19">
            <a:extLst>
              <a:ext uri="{FF2B5EF4-FFF2-40B4-BE49-F238E27FC236}">
                <a16:creationId xmlns:a16="http://schemas.microsoft.com/office/drawing/2014/main" id="{4249B11F-A93C-40E0-BF54-8E9D3EEF444B}"/>
              </a:ext>
            </a:extLst>
          </p:cNvPr>
          <p:cNvSpPr/>
          <p:nvPr/>
        </p:nvSpPr>
        <p:spPr>
          <a:xfrm>
            <a:off x="14252964" y="7810762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03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Google Shape;271;p24" descr="preencoded.png">
            <a:extLst>
              <a:ext uri="{FF2B5EF4-FFF2-40B4-BE49-F238E27FC236}">
                <a16:creationId xmlns:a16="http://schemas.microsoft.com/office/drawing/2014/main" id="{C37CD84B-7C0D-424C-994F-5FEE6E234A63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3220581" y="218319"/>
            <a:ext cx="1118235" cy="1522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284;p25">
            <a:extLst>
              <a:ext uri="{FF2B5EF4-FFF2-40B4-BE49-F238E27FC236}">
                <a16:creationId xmlns:a16="http://schemas.microsoft.com/office/drawing/2014/main" id="{5F97C06A-2A92-3626-A173-15284FF6F90C}"/>
              </a:ext>
            </a:extLst>
          </p:cNvPr>
          <p:cNvSpPr/>
          <p:nvPr/>
        </p:nvSpPr>
        <p:spPr>
          <a:xfrm>
            <a:off x="10962884" y="2030058"/>
            <a:ext cx="3511784" cy="5483173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8" name="Google Shape;298;p26"/>
          <p:cNvSpPr/>
          <p:nvPr/>
        </p:nvSpPr>
        <p:spPr>
          <a:xfrm>
            <a:off x="6694024" y="2111613"/>
            <a:ext cx="10090785" cy="237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8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Roboto"/>
              <a:buNone/>
            </a:pPr>
            <a:endParaRPr sz="1150" b="0" i="0" u="none" strike="noStrike" cap="none" dirty="0"/>
          </a:p>
        </p:txBody>
      </p:sp>
      <p:sp>
        <p:nvSpPr>
          <p:cNvPr id="310" name="Google Shape;310;p26"/>
          <p:cNvSpPr/>
          <p:nvPr/>
        </p:nvSpPr>
        <p:spPr>
          <a:xfrm>
            <a:off x="11267768" y="2365344"/>
            <a:ext cx="2985196" cy="954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Clr>
                <a:srgbClr val="030D2B"/>
              </a:buClr>
              <a:buSzPts val="1150"/>
              <a:buFont typeface="Arial"/>
              <a:buNone/>
            </a:pPr>
            <a:r>
              <a:rPr lang="en-US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Республиканский формуляр лексредств </a:t>
            </a:r>
            <a:r>
              <a:rPr lang="en-US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– это список лексредств с доказанной эффективностью, допустимой безопасностью, наиболее экономически выгодных при использовании бюджетных средств, выделяемых на здравоохранение. Формуляр пересматривается не реже 1 раза в год и устанавливается Минздравом. </a:t>
            </a:r>
            <a:endParaRPr sz="18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7"/>
          <p:cNvSpPr/>
          <p:nvPr/>
        </p:nvSpPr>
        <p:spPr>
          <a:xfrm>
            <a:off x="661190" y="800595"/>
            <a:ext cx="12989961" cy="1002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809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31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РЕСПУБЛИКАНСКИЙ ФОРМУЛЯР ЛЕКСРЕДСТВ И СВЯЗАННЫЕ ИЗМЕНЕНИЯ (2)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22" name="Google Shape;322;p27"/>
          <p:cNvSpPr/>
          <p:nvPr/>
        </p:nvSpPr>
        <p:spPr>
          <a:xfrm>
            <a:off x="800348" y="7329049"/>
            <a:ext cx="10916126" cy="256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50"/>
              <a:buFont typeface="Roboto"/>
              <a:buNone/>
            </a:pPr>
            <a:endParaRPr sz="1600" b="0" i="0" u="none" strike="noStrike" cap="none" dirty="0"/>
          </a:p>
        </p:txBody>
      </p:sp>
      <p:sp>
        <p:nvSpPr>
          <p:cNvPr id="323" name="Google Shape;323;p27"/>
          <p:cNvSpPr/>
          <p:nvPr/>
        </p:nvSpPr>
        <p:spPr>
          <a:xfrm>
            <a:off x="661190" y="2688930"/>
            <a:ext cx="9562106" cy="757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Общее правило: </a:t>
            </a:r>
            <a:endParaRPr lang="ru-RU" sz="1600" b="1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лексредства, не включенные в Республиканский формуляр, закупаются за бюджетные средства, если: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4" name="Google Shape;324;p27"/>
          <p:cNvSpPr/>
          <p:nvPr/>
        </p:nvSpPr>
        <p:spPr>
          <a:xfrm>
            <a:off x="661190" y="3884623"/>
            <a:ext cx="5603081" cy="256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Неэффективность или непереносимость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5" name="Google Shape;325;p27"/>
          <p:cNvSpPr/>
          <p:nvPr/>
        </p:nvSpPr>
        <p:spPr>
          <a:xfrm>
            <a:off x="685351" y="4354295"/>
            <a:ext cx="5603081" cy="256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Установлена доказанная 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неэффективность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ли непереносимость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ЛС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включенных в Формуляр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6" name="Google Shape;326;p27"/>
          <p:cNvSpPr/>
          <p:nvPr/>
        </p:nvSpPr>
        <p:spPr>
          <a:xfrm>
            <a:off x="6687529" y="3871539"/>
            <a:ext cx="5603081" cy="256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Лечение заболеваний по перечню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" name="Google Shape;327;p27"/>
          <p:cNvSpPr/>
          <p:nvPr/>
        </p:nvSpPr>
        <p:spPr>
          <a:xfrm>
            <a:off x="6687530" y="4367242"/>
            <a:ext cx="5603081" cy="513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ЛС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предназначено для лечения заболевания по соответствующему перечню заболеваний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8" name="Google Shape;328;p27"/>
          <p:cNvSpPr/>
          <p:nvPr/>
        </p:nvSpPr>
        <p:spPr>
          <a:xfrm>
            <a:off x="788459" y="5869909"/>
            <a:ext cx="2749034" cy="529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4150"/>
              <a:buFont typeface="Roboto"/>
              <a:buNone/>
            </a:pPr>
            <a:r>
              <a:rPr lang="en-US" sz="415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83</a:t>
            </a:r>
            <a:endParaRPr sz="415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9" name="Google Shape;329;p27"/>
          <p:cNvSpPr/>
          <p:nvPr/>
        </p:nvSpPr>
        <p:spPr>
          <a:xfrm>
            <a:off x="1160172" y="6599643"/>
            <a:ext cx="2005489" cy="2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580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ru-RU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Прежн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ее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0" name="Google Shape;330;p27"/>
          <p:cNvSpPr/>
          <p:nvPr/>
        </p:nvSpPr>
        <p:spPr>
          <a:xfrm>
            <a:off x="1307606" y="6946472"/>
            <a:ext cx="1843623" cy="771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числ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 заболеваний в перечне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1" name="Google Shape;331;p27"/>
          <p:cNvSpPr/>
          <p:nvPr/>
        </p:nvSpPr>
        <p:spPr>
          <a:xfrm>
            <a:off x="3737994" y="5869909"/>
            <a:ext cx="2749034" cy="529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4150"/>
              <a:buFont typeface="Roboto"/>
              <a:buNone/>
            </a:pPr>
            <a:r>
              <a:rPr lang="en-US" sz="415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125</a:t>
            </a:r>
            <a:endParaRPr sz="415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2" name="Google Shape;332;p27"/>
          <p:cNvSpPr/>
          <p:nvPr/>
        </p:nvSpPr>
        <p:spPr>
          <a:xfrm>
            <a:off x="4109707" y="6599643"/>
            <a:ext cx="2005489" cy="2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580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Актуальное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3" name="Google Shape;333;p27"/>
          <p:cNvSpPr/>
          <p:nvPr/>
        </p:nvSpPr>
        <p:spPr>
          <a:xfrm>
            <a:off x="4271573" y="6928420"/>
            <a:ext cx="1843623" cy="529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числ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 заболеваний в перечне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4" name="Google Shape;334;p27"/>
          <p:cNvSpPr/>
          <p:nvPr/>
        </p:nvSpPr>
        <p:spPr>
          <a:xfrm>
            <a:off x="6687530" y="5869909"/>
            <a:ext cx="2749034" cy="529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4150"/>
              <a:buFont typeface="Roboto"/>
              <a:buNone/>
            </a:pPr>
            <a:r>
              <a:rPr lang="en-US" sz="415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10</a:t>
            </a:r>
            <a:endParaRPr sz="415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5" name="Google Shape;335;p27"/>
          <p:cNvSpPr/>
          <p:nvPr/>
        </p:nvSpPr>
        <p:spPr>
          <a:xfrm>
            <a:off x="7059243" y="6599643"/>
            <a:ext cx="2005489" cy="2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580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Было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6" name="Google Shape;336;p27"/>
          <p:cNvSpPr/>
          <p:nvPr/>
        </p:nvSpPr>
        <p:spPr>
          <a:xfrm>
            <a:off x="6687530" y="6946472"/>
            <a:ext cx="2749034" cy="256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ней на рассмотрение запроса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7" name="Google Shape;337;p27"/>
          <p:cNvSpPr/>
          <p:nvPr/>
        </p:nvSpPr>
        <p:spPr>
          <a:xfrm>
            <a:off x="9637065" y="5869909"/>
            <a:ext cx="2749153" cy="529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4150"/>
              <a:buFont typeface="Roboto"/>
              <a:buNone/>
            </a:pPr>
            <a:r>
              <a:rPr lang="en-US" sz="415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30</a:t>
            </a:r>
            <a:endParaRPr sz="415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8" name="Google Shape;338;p27"/>
          <p:cNvSpPr/>
          <p:nvPr/>
        </p:nvSpPr>
        <p:spPr>
          <a:xfrm>
            <a:off x="10008897" y="6599643"/>
            <a:ext cx="2005489" cy="25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580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Стало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9" name="Google Shape;339;p27"/>
          <p:cNvSpPr/>
          <p:nvPr/>
        </p:nvSpPr>
        <p:spPr>
          <a:xfrm>
            <a:off x="9637065" y="6946472"/>
            <a:ext cx="2749153" cy="256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ней на рассмотрение запроса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0" name="Google Shape;340;p27"/>
          <p:cNvSpPr/>
          <p:nvPr/>
        </p:nvSpPr>
        <p:spPr>
          <a:xfrm>
            <a:off x="788459" y="7383670"/>
            <a:ext cx="11597759" cy="256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ts val="1250"/>
              <a:buFont typeface="Arial"/>
              <a:buNone/>
            </a:pP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1" name="Google Shape;341;p27"/>
          <p:cNvSpPr/>
          <p:nvPr/>
        </p:nvSpPr>
        <p:spPr>
          <a:xfrm>
            <a:off x="1508879" y="7461442"/>
            <a:ext cx="5603081" cy="256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ts val="1250"/>
              <a:buFont typeface="Arial"/>
              <a:buNone/>
            </a:pPr>
            <a:endParaRPr sz="1600" b="0" i="0" u="none" strike="noStrike" cap="none" dirty="0"/>
          </a:p>
        </p:txBody>
      </p:sp>
      <p:sp>
        <p:nvSpPr>
          <p:cNvPr id="342" name="Google Shape;342;p27"/>
          <p:cNvSpPr/>
          <p:nvPr/>
        </p:nvSpPr>
        <p:spPr>
          <a:xfrm>
            <a:off x="7518440" y="7155418"/>
            <a:ext cx="5603081" cy="256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ts val="1250"/>
              <a:buFont typeface="Arial"/>
              <a:buNone/>
            </a:pPr>
            <a:endParaRPr sz="1600" b="0" i="0" u="none" strike="noStrike" cap="none" dirty="0"/>
          </a:p>
        </p:txBody>
      </p:sp>
      <p:sp>
        <p:nvSpPr>
          <p:cNvPr id="29" name="Google Shape;284;p25">
            <a:extLst>
              <a:ext uri="{FF2B5EF4-FFF2-40B4-BE49-F238E27FC236}">
                <a16:creationId xmlns:a16="http://schemas.microsoft.com/office/drawing/2014/main" id="{C1706C66-A4DC-4E59-B3C1-F327004EB1E1}"/>
              </a:ext>
            </a:extLst>
          </p:cNvPr>
          <p:cNvSpPr/>
          <p:nvPr/>
        </p:nvSpPr>
        <p:spPr>
          <a:xfrm>
            <a:off x="650923" y="1913638"/>
            <a:ext cx="9572373" cy="61224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Google Shape;204;p22">
            <a:extLst>
              <a:ext uri="{FF2B5EF4-FFF2-40B4-BE49-F238E27FC236}">
                <a16:creationId xmlns:a16="http://schemas.microsoft.com/office/drawing/2014/main" id="{BA4639B0-747E-4A65-824B-CDD1B56C85A5}"/>
              </a:ext>
            </a:extLst>
          </p:cNvPr>
          <p:cNvSpPr/>
          <p:nvPr/>
        </p:nvSpPr>
        <p:spPr>
          <a:xfrm>
            <a:off x="788459" y="2061318"/>
            <a:ext cx="8237125" cy="45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Постановление Минздрава от 12.08.2025 № 75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04.09.2025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31" name="Google Shape;123;p19">
            <a:extLst>
              <a:ext uri="{FF2B5EF4-FFF2-40B4-BE49-F238E27FC236}">
                <a16:creationId xmlns:a16="http://schemas.microsoft.com/office/drawing/2014/main" id="{C2C5559F-15AC-4234-8036-9141D1115185}"/>
              </a:ext>
            </a:extLst>
          </p:cNvPr>
          <p:cNvSpPr/>
          <p:nvPr/>
        </p:nvSpPr>
        <p:spPr>
          <a:xfrm>
            <a:off x="14107676" y="7776083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2" name="Google Shape;124;p19">
            <a:extLst>
              <a:ext uri="{FF2B5EF4-FFF2-40B4-BE49-F238E27FC236}">
                <a16:creationId xmlns:a16="http://schemas.microsoft.com/office/drawing/2014/main" id="{516BD1F0-88D1-4957-BE06-F58B1582DFB7}"/>
              </a:ext>
            </a:extLst>
          </p:cNvPr>
          <p:cNvSpPr/>
          <p:nvPr/>
        </p:nvSpPr>
        <p:spPr>
          <a:xfrm>
            <a:off x="14205308" y="7755461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4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Google Shape;295;p26">
            <a:extLst>
              <a:ext uri="{FF2B5EF4-FFF2-40B4-BE49-F238E27FC236}">
                <a16:creationId xmlns:a16="http://schemas.microsoft.com/office/drawing/2014/main" id="{2D512EEA-0C7A-4A1C-9DAE-744F2F7B8C53}"/>
              </a:ext>
            </a:extLst>
          </p:cNvPr>
          <p:cNvSpPr/>
          <p:nvPr/>
        </p:nvSpPr>
        <p:spPr>
          <a:xfrm>
            <a:off x="650923" y="1434859"/>
            <a:ext cx="12989963" cy="346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137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450"/>
              <a:buFont typeface="Roboto"/>
              <a:buNone/>
            </a:pPr>
            <a:r>
              <a:rPr lang="ru-RU" sz="16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Перечень ЛС, не включенных в Республиканский формуляр, дополнен новыми нозологиями</a:t>
            </a:r>
          </a:p>
        </p:txBody>
      </p:sp>
      <p:sp>
        <p:nvSpPr>
          <p:cNvPr id="2" name="Стрелка: влево-вверх 1">
            <a:extLst>
              <a:ext uri="{FF2B5EF4-FFF2-40B4-BE49-F238E27FC236}">
                <a16:creationId xmlns:a16="http://schemas.microsoft.com/office/drawing/2014/main" id="{C51FAAE7-8511-AFA5-9216-FADF4244C31F}"/>
              </a:ext>
            </a:extLst>
          </p:cNvPr>
          <p:cNvSpPr/>
          <p:nvPr/>
        </p:nvSpPr>
        <p:spPr>
          <a:xfrm rot="13422897">
            <a:off x="5389305" y="3865491"/>
            <a:ext cx="739808" cy="757846"/>
          </a:xfrm>
          <a:prstGeom prst="leftUp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4" name="Google Shape;271;p24" descr="preencoded.png">
            <a:extLst>
              <a:ext uri="{FF2B5EF4-FFF2-40B4-BE49-F238E27FC236}">
                <a16:creationId xmlns:a16="http://schemas.microsoft.com/office/drawing/2014/main" id="{A4FFF663-929E-406C-940C-58440E11B9E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88212" y="264720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28"/>
          <p:cNvSpPr/>
          <p:nvPr/>
        </p:nvSpPr>
        <p:spPr>
          <a:xfrm>
            <a:off x="719711" y="526543"/>
            <a:ext cx="10775037" cy="931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3809"/>
              </a:lnSpc>
              <a:buClr>
                <a:srgbClr val="0A1D47"/>
              </a:buClr>
              <a:buSzPts val="315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ОПУБЛИКОВАНА БРОШЮРА </a:t>
            </a:r>
          </a:p>
          <a:p>
            <a:pPr>
              <a:lnSpc>
                <a:spcPct val="123809"/>
              </a:lnSpc>
              <a:buClr>
                <a:srgbClr val="0A1D47"/>
              </a:buClr>
              <a:buSzPts val="315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 МОНИТОРИНГУ БЕЗОПАСНОСТИ ЛЕКПРЕПАРАТОВ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52" name="Google Shape;352;p28"/>
          <p:cNvSpPr/>
          <p:nvPr/>
        </p:nvSpPr>
        <p:spPr>
          <a:xfrm>
            <a:off x="737057" y="1534255"/>
            <a:ext cx="4973955" cy="8556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869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Ассоциация международных фармацевтических производителей совместно с экспертами РУП «Центр экспертиз и испытаний в здравоохранении» при поддержке Минздрава разработали 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брошюру "Мониторинг безопасности лекпрепаратов в вопросах и ответах".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3" name="Google Shape;353;p28"/>
          <p:cNvSpPr/>
          <p:nvPr/>
        </p:nvSpPr>
        <p:spPr>
          <a:xfrm>
            <a:off x="6755359" y="1736709"/>
            <a:ext cx="4973955" cy="992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869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Назначение: 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для специалистов системы здравоохранения </a:t>
            </a: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 целью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повышени</a:t>
            </a: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я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их информированности в отношении практических аспектов фармаконадзора.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4" name="Google Shape;354;p28"/>
          <p:cNvSpPr/>
          <p:nvPr/>
        </p:nvSpPr>
        <p:spPr>
          <a:xfrm>
            <a:off x="737057" y="4675238"/>
            <a:ext cx="8700352" cy="58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869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Брошюра содержит ответы на вопросы:  </a:t>
            </a:r>
            <a:endParaRPr sz="20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5" name="Google Shape;355;p28"/>
          <p:cNvSpPr/>
          <p:nvPr/>
        </p:nvSpPr>
        <p:spPr>
          <a:xfrm>
            <a:off x="746144" y="5298763"/>
            <a:ext cx="102450" cy="182248"/>
          </a:xfrm>
          <a:prstGeom prst="roundRect">
            <a:avLst>
              <a:gd name="adj" fmla="val 614401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6" name="Google Shape;356;p28"/>
          <p:cNvSpPr/>
          <p:nvPr/>
        </p:nvSpPr>
        <p:spPr>
          <a:xfrm>
            <a:off x="969505" y="5216788"/>
            <a:ext cx="9844198" cy="1168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869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Какие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данные по безопасности лекпрепарата должны представляться в регуляторные органы?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7" name="Google Shape;357;p28"/>
          <p:cNvSpPr/>
          <p:nvPr/>
        </p:nvSpPr>
        <p:spPr>
          <a:xfrm>
            <a:off x="719711" y="5837397"/>
            <a:ext cx="102450" cy="182248"/>
          </a:xfrm>
          <a:prstGeom prst="roundRect">
            <a:avLst>
              <a:gd name="adj" fmla="val 614401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" name="Google Shape;358;p28"/>
          <p:cNvSpPr/>
          <p:nvPr/>
        </p:nvSpPr>
        <p:spPr>
          <a:xfrm>
            <a:off x="969504" y="5710450"/>
            <a:ext cx="9844198" cy="58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869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Каким образом специалисты здравоохранения могут представить информацию?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9" name="Google Shape;359;p28"/>
          <p:cNvSpPr/>
          <p:nvPr/>
        </p:nvSpPr>
        <p:spPr>
          <a:xfrm>
            <a:off x="737057" y="6462310"/>
            <a:ext cx="102450" cy="182248"/>
          </a:xfrm>
          <a:prstGeom prst="roundRect">
            <a:avLst>
              <a:gd name="adj" fmla="val 614401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0" name="Google Shape;360;p28"/>
          <p:cNvSpPr/>
          <p:nvPr/>
        </p:nvSpPr>
        <p:spPr>
          <a:xfrm>
            <a:off x="969504" y="6313049"/>
            <a:ext cx="13310400" cy="58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869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Как установить причинно-следственную связь между применением лекарственного </a:t>
            </a:r>
            <a:r>
              <a:rPr lang="en-US" sz="1800" b="0" i="0" u="none" strike="noStrike" cap="none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препарата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и нежелательной реакцией?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1" name="Google Shape;361;p28"/>
          <p:cNvSpPr/>
          <p:nvPr/>
        </p:nvSpPr>
        <p:spPr>
          <a:xfrm>
            <a:off x="746144" y="7050589"/>
            <a:ext cx="102450" cy="182248"/>
          </a:xfrm>
          <a:prstGeom prst="roundRect">
            <a:avLst>
              <a:gd name="adj" fmla="val 614401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2" name="Google Shape;362;p28"/>
          <p:cNvSpPr/>
          <p:nvPr/>
        </p:nvSpPr>
        <p:spPr>
          <a:xfrm>
            <a:off x="969504" y="6920800"/>
            <a:ext cx="8392839" cy="58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869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Другие практические аспекты фармаконадзора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Google Shape;123;p19">
            <a:extLst>
              <a:ext uri="{FF2B5EF4-FFF2-40B4-BE49-F238E27FC236}">
                <a16:creationId xmlns:a16="http://schemas.microsoft.com/office/drawing/2014/main" id="{A811D433-7A34-4858-9B74-477AF8EC30D1}"/>
              </a:ext>
            </a:extLst>
          </p:cNvPr>
          <p:cNvSpPr/>
          <p:nvPr/>
        </p:nvSpPr>
        <p:spPr>
          <a:xfrm>
            <a:off x="14155839" y="7799820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0" name="Google Shape;124;p19">
            <a:extLst>
              <a:ext uri="{FF2B5EF4-FFF2-40B4-BE49-F238E27FC236}">
                <a16:creationId xmlns:a16="http://schemas.microsoft.com/office/drawing/2014/main" id="{136BB1EA-67FD-4F60-9292-B0911C9E58D7}"/>
              </a:ext>
            </a:extLst>
          </p:cNvPr>
          <p:cNvSpPr/>
          <p:nvPr/>
        </p:nvSpPr>
        <p:spPr>
          <a:xfrm>
            <a:off x="14253471" y="7779198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5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Google Shape;271;p24" descr="preencoded.png">
            <a:extLst>
              <a:ext uri="{FF2B5EF4-FFF2-40B4-BE49-F238E27FC236}">
                <a16:creationId xmlns:a16="http://schemas.microsoft.com/office/drawing/2014/main" id="{D7D7D9E3-773F-4B40-95AA-C2FB9BDB089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37604" y="450402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9"/>
          <p:cNvSpPr/>
          <p:nvPr/>
        </p:nvSpPr>
        <p:spPr>
          <a:xfrm>
            <a:off x="773671" y="1061105"/>
            <a:ext cx="11090769" cy="957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3809"/>
              </a:lnSpc>
              <a:buClr>
                <a:srgbClr val="0A1D47"/>
              </a:buClr>
              <a:buSzPts val="3150"/>
              <a:buFont typeface="Arial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НОВОВВЕДЕНИЯ В ПОРЯДКЕ АТТЕСТАЦИИ, ФОРМИРОВАНИЯ И ВЕДЕНИЯ РЕЕСТРОВ УПОЛНОМОЧЕННЫХ ЛИЦ ПРОИЗВОДИТЕЛЕЙ ЛС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76" name="Google Shape;376;p29"/>
          <p:cNvSpPr/>
          <p:nvPr/>
        </p:nvSpPr>
        <p:spPr>
          <a:xfrm>
            <a:off x="953801" y="6313795"/>
            <a:ext cx="11290360" cy="234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65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Roboto"/>
              <a:buNone/>
            </a:pPr>
            <a:endParaRPr sz="1150" b="0" i="0" u="none" strike="noStrike" cap="none" dirty="0"/>
          </a:p>
        </p:txBody>
      </p:sp>
      <p:sp>
        <p:nvSpPr>
          <p:cNvPr id="377" name="Google Shape;377;p29"/>
          <p:cNvSpPr/>
          <p:nvPr/>
        </p:nvSpPr>
        <p:spPr>
          <a:xfrm>
            <a:off x="773672" y="2795894"/>
            <a:ext cx="10830636" cy="983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Документом внесены изменения в Инструкцию о требованиях, предъявляемых к уполномоченным лицам производителей ЛС, и порядке их аттестации.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8" name="Google Shape;378;p29"/>
          <p:cNvSpPr/>
          <p:nvPr/>
        </p:nvSpPr>
        <p:spPr>
          <a:xfrm>
            <a:off x="704484" y="3742501"/>
            <a:ext cx="5336960" cy="2039001"/>
          </a:xfrm>
          <a:prstGeom prst="roundRect">
            <a:avLst>
              <a:gd name="adj" fmla="val 3435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9" name="Google Shape;379;p29"/>
          <p:cNvSpPr/>
          <p:nvPr/>
        </p:nvSpPr>
        <p:spPr>
          <a:xfrm>
            <a:off x="910501" y="3742995"/>
            <a:ext cx="5374522" cy="881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0000"/>
              </a:lnSpc>
              <a:buClr>
                <a:srgbClr val="030D2B"/>
              </a:buClr>
              <a:buSzPts val="1400"/>
            </a:pPr>
            <a:r>
              <a:rPr lang="en-US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Автоматизированная система "Аттестация УЛ"</a:t>
            </a:r>
            <a:endParaRPr sz="20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80" name="Google Shape;380;p29"/>
          <p:cNvSpPr/>
          <p:nvPr/>
        </p:nvSpPr>
        <p:spPr>
          <a:xfrm>
            <a:off x="910500" y="4757862"/>
            <a:ext cx="5374521" cy="67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Аттестация производится с использованием автоматизированной информационной системы "Аттестация УЛ"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1" name="Google Shape;381;p29"/>
          <p:cNvSpPr/>
          <p:nvPr/>
        </p:nvSpPr>
        <p:spPr>
          <a:xfrm>
            <a:off x="6065747" y="3742501"/>
            <a:ext cx="6959994" cy="2039001"/>
          </a:xfrm>
          <a:prstGeom prst="roundRect">
            <a:avLst>
              <a:gd name="adj" fmla="val 3435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2" name="Google Shape;382;p29"/>
          <p:cNvSpPr/>
          <p:nvPr/>
        </p:nvSpPr>
        <p:spPr>
          <a:xfrm>
            <a:off x="6187720" y="3783579"/>
            <a:ext cx="6549404" cy="774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Повторная аттестация при смене места работы при определенных условиях</a:t>
            </a:r>
            <a:endParaRPr sz="20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83" name="Google Shape;383;p29"/>
          <p:cNvSpPr/>
          <p:nvPr/>
        </p:nvSpPr>
        <p:spPr>
          <a:xfrm>
            <a:off x="6187720" y="4678273"/>
            <a:ext cx="6630122" cy="1156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 смене места работы необходимо проходить повторную аттестацию с получением свидетельства об аттестации, если на новом месте работы виды работ, указанные в лицензии, отличаются от тех, по которым уполномоченное лицо было аттестовано ранее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4" name="Google Shape;384;p29"/>
          <p:cNvSpPr/>
          <p:nvPr/>
        </p:nvSpPr>
        <p:spPr>
          <a:xfrm>
            <a:off x="704484" y="5782559"/>
            <a:ext cx="5336960" cy="1693572"/>
          </a:xfrm>
          <a:prstGeom prst="roundRect">
            <a:avLst>
              <a:gd name="adj" fmla="val 4653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5" name="Google Shape;385;p29"/>
          <p:cNvSpPr/>
          <p:nvPr/>
        </p:nvSpPr>
        <p:spPr>
          <a:xfrm>
            <a:off x="857141" y="5814813"/>
            <a:ext cx="5000707" cy="749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Отчет о профессиональной деятельности уполномоченного лица</a:t>
            </a:r>
            <a:endParaRPr sz="20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6" name="Google Shape;386;p29"/>
          <p:cNvSpPr/>
          <p:nvPr/>
        </p:nvSpPr>
        <p:spPr>
          <a:xfrm>
            <a:off x="857141" y="6669790"/>
            <a:ext cx="5208606" cy="1011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Скорректировано содержание отчета о профессиональной деятельности уполномоченного лица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7" name="Google Shape;387;p29"/>
          <p:cNvSpPr/>
          <p:nvPr/>
        </p:nvSpPr>
        <p:spPr>
          <a:xfrm>
            <a:off x="6065747" y="5782559"/>
            <a:ext cx="6959994" cy="1684961"/>
          </a:xfrm>
          <a:prstGeom prst="roundRect">
            <a:avLst>
              <a:gd name="adj" fmla="val 4653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8" name="Google Shape;388;p29"/>
          <p:cNvSpPr/>
          <p:nvPr/>
        </p:nvSpPr>
        <p:spPr>
          <a:xfrm>
            <a:off x="6258890" y="5834994"/>
            <a:ext cx="6902375" cy="464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80% для успешного прохождения теста</a:t>
            </a:r>
            <a:endParaRPr sz="20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" name="Google Shape;389;p29"/>
          <p:cNvSpPr/>
          <p:nvPr/>
        </p:nvSpPr>
        <p:spPr>
          <a:xfrm>
            <a:off x="6258890" y="6581183"/>
            <a:ext cx="6549404" cy="1131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Тестовый контроль знаний считается пройденным, если успешно выполнено не менее 80% заданий (ранее было 70%).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Google Shape;284;p25">
            <a:extLst>
              <a:ext uri="{FF2B5EF4-FFF2-40B4-BE49-F238E27FC236}">
                <a16:creationId xmlns:a16="http://schemas.microsoft.com/office/drawing/2014/main" id="{599D9C92-3043-42DC-8BB8-79419E6DD23A}"/>
              </a:ext>
            </a:extLst>
          </p:cNvPr>
          <p:cNvSpPr/>
          <p:nvPr/>
        </p:nvSpPr>
        <p:spPr>
          <a:xfrm>
            <a:off x="757964" y="2093962"/>
            <a:ext cx="10830635" cy="61224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Google Shape;204;p22">
            <a:extLst>
              <a:ext uri="{FF2B5EF4-FFF2-40B4-BE49-F238E27FC236}">
                <a16:creationId xmlns:a16="http://schemas.microsoft.com/office/drawing/2014/main" id="{28923417-20BB-4E5D-B0F9-FFA261579C3A}"/>
              </a:ext>
            </a:extLst>
          </p:cNvPr>
          <p:cNvSpPr/>
          <p:nvPr/>
        </p:nvSpPr>
        <p:spPr>
          <a:xfrm>
            <a:off x="987570" y="2166941"/>
            <a:ext cx="8237125" cy="45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Постановление Минздрава от 14.10.2025 № 148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29.10.2025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25" name="Google Shape;123;p19">
            <a:extLst>
              <a:ext uri="{FF2B5EF4-FFF2-40B4-BE49-F238E27FC236}">
                <a16:creationId xmlns:a16="http://schemas.microsoft.com/office/drawing/2014/main" id="{547CD665-6FBE-4FA0-965E-8E945E852715}"/>
              </a:ext>
            </a:extLst>
          </p:cNvPr>
          <p:cNvSpPr/>
          <p:nvPr/>
        </p:nvSpPr>
        <p:spPr>
          <a:xfrm>
            <a:off x="14143976" y="7810762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6" name="Google Shape;124;p19">
            <a:extLst>
              <a:ext uri="{FF2B5EF4-FFF2-40B4-BE49-F238E27FC236}">
                <a16:creationId xmlns:a16="http://schemas.microsoft.com/office/drawing/2014/main" id="{215D96BD-2ECB-490F-A2D1-AB8DB10C3B39}"/>
              </a:ext>
            </a:extLst>
          </p:cNvPr>
          <p:cNvSpPr/>
          <p:nvPr/>
        </p:nvSpPr>
        <p:spPr>
          <a:xfrm>
            <a:off x="14241608" y="7790140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6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Google Shape;271;p24" descr="preencoded.png">
            <a:extLst>
              <a:ext uri="{FF2B5EF4-FFF2-40B4-BE49-F238E27FC236}">
                <a16:creationId xmlns:a16="http://schemas.microsoft.com/office/drawing/2014/main" id="{E6AF85FF-68E7-4AC0-8AF5-D648D391C9F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25741" y="513660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4;p25">
            <a:extLst>
              <a:ext uri="{FF2B5EF4-FFF2-40B4-BE49-F238E27FC236}">
                <a16:creationId xmlns:a16="http://schemas.microsoft.com/office/drawing/2014/main" id="{0CB8C162-19C1-7744-33E2-678565E3EA32}"/>
              </a:ext>
            </a:extLst>
          </p:cNvPr>
          <p:cNvSpPr/>
          <p:nvPr/>
        </p:nvSpPr>
        <p:spPr>
          <a:xfrm>
            <a:off x="8283644" y="2614537"/>
            <a:ext cx="4708532" cy="3504511"/>
          </a:xfrm>
          <a:prstGeom prst="roundRect">
            <a:avLst>
              <a:gd name="adj" fmla="val 9885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3" name="Google Shape;413;p31"/>
          <p:cNvSpPr/>
          <p:nvPr/>
        </p:nvSpPr>
        <p:spPr>
          <a:xfrm>
            <a:off x="728553" y="449236"/>
            <a:ext cx="12523622" cy="107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489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4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УТВЕРЖДЕН НОВЫЙ ПОРЯДОК </a:t>
            </a:r>
          </a:p>
          <a:p>
            <a:pPr marL="0" marR="0" lvl="0" indent="0" algn="l" rtl="0">
              <a:lnSpc>
                <a:spcPct val="124489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4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ПРОВЕДЕНИЯ КЛИНИЧЕСКИХ ИСПЫТАНИЙ МЕДИЗДЕЛИЙ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417" name="Google Shape;417;p31"/>
          <p:cNvSpPr/>
          <p:nvPr/>
        </p:nvSpPr>
        <p:spPr>
          <a:xfrm>
            <a:off x="8589803" y="2716470"/>
            <a:ext cx="4509737" cy="3246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ru-RU" sz="1800" b="0" i="0" dirty="0">
                <a:solidFill>
                  <a:srgbClr val="333333"/>
                </a:solidFill>
                <a:effectLst/>
                <a:latin typeface="+mn-lt"/>
              </a:rPr>
              <a:t>Документом утверждена новая Инструкция о порядке проведения клинических испытаний медизделий в рамках проведения комплекса предварительных технических работ, предшествующих госрегистрации (перерегистрации) медизделий, внесению изменений в действующие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+mn-lt"/>
              </a:rPr>
              <a:t>регдосье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+mn-lt"/>
              </a:rPr>
              <a:t>.</a:t>
            </a:r>
            <a:endParaRPr sz="1800" b="0" i="0" u="none" strike="noStrike" cap="none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418" name="Google Shape;418;p31"/>
          <p:cNvSpPr/>
          <p:nvPr/>
        </p:nvSpPr>
        <p:spPr>
          <a:xfrm>
            <a:off x="1452507" y="2204501"/>
            <a:ext cx="2093670" cy="410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137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450"/>
              <a:buFont typeface="Roboto"/>
              <a:buNone/>
            </a:pPr>
            <a:r>
              <a:rPr lang="en-US" sz="24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Что нового?</a:t>
            </a:r>
            <a:endParaRPr sz="24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3" name="Google Shape;423;p31"/>
          <p:cNvSpPr/>
          <p:nvPr/>
        </p:nvSpPr>
        <p:spPr>
          <a:xfrm>
            <a:off x="1425020" y="2635603"/>
            <a:ext cx="5890180" cy="1141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ru-RU" sz="1600" dirty="0">
                <a:solidFill>
                  <a:srgbClr val="333333"/>
                </a:solidFill>
                <a:latin typeface="+mn-lt"/>
              </a:rPr>
              <a:t>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+mn-lt"/>
              </a:rPr>
              <a:t>точнен понятийный аппарат, в частности добавлены определения "мониторинг", "комитет по медицинской этике", исключено определение "дизайн клинического испытания«.</a:t>
            </a:r>
            <a:endParaRPr sz="1600" dirty="0">
              <a:solidFill>
                <a:srgbClr val="030D2B"/>
              </a:solidFill>
              <a:latin typeface="+mn-lt"/>
              <a:ea typeface="Roboto"/>
              <a:cs typeface="Arial" panose="020B0604020202020204" pitchFamily="34" charset="0"/>
            </a:endParaRPr>
          </a:p>
        </p:txBody>
      </p:sp>
      <p:sp>
        <p:nvSpPr>
          <p:cNvPr id="425" name="Google Shape;425;p31"/>
          <p:cNvSpPr/>
          <p:nvPr/>
        </p:nvSpPr>
        <p:spPr>
          <a:xfrm>
            <a:off x="691406" y="2734952"/>
            <a:ext cx="389982" cy="374213"/>
          </a:xfrm>
          <a:prstGeom prst="roundRect">
            <a:avLst>
              <a:gd name="adj" fmla="val 122176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26" name="Google Shape;426;p3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841" y="2814902"/>
            <a:ext cx="194929" cy="187047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31"/>
          <p:cNvSpPr/>
          <p:nvPr/>
        </p:nvSpPr>
        <p:spPr>
          <a:xfrm>
            <a:off x="1425020" y="3852186"/>
            <a:ext cx="6196340" cy="1327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30000"/>
              </a:lnSpc>
              <a:buClr>
                <a:srgbClr val="030D2B"/>
              </a:buClr>
              <a:buSzPts val="950"/>
              <a:buFont typeface="Arial"/>
              <a:buNone/>
            </a:pPr>
            <a:r>
              <a:rPr lang="ru-RU" sz="1600" dirty="0">
                <a:solidFill>
                  <a:srgbClr val="333333"/>
                </a:solidFill>
                <a:latin typeface="+mn-lt"/>
              </a:rPr>
              <a:t>З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+mn-lt"/>
              </a:rPr>
              <a:t>акреплена обязанность всех лиц, участвующих в проведении клинических испытаний, принимать обоснованные меры предосторожности по сохранению анонимности испытуемых и конфиденциальности информации.</a:t>
            </a:r>
            <a:endParaRPr sz="1600" dirty="0">
              <a:solidFill>
                <a:srgbClr val="030D2B"/>
              </a:solidFill>
              <a:latin typeface="+mn-lt"/>
              <a:ea typeface="Roboto"/>
              <a:cs typeface="Arial" panose="020B0604020202020204" pitchFamily="34" charset="0"/>
            </a:endParaRPr>
          </a:p>
        </p:txBody>
      </p:sp>
      <p:sp>
        <p:nvSpPr>
          <p:cNvPr id="438" name="Google Shape;438;p31"/>
          <p:cNvSpPr/>
          <p:nvPr/>
        </p:nvSpPr>
        <p:spPr>
          <a:xfrm>
            <a:off x="1392922" y="5454908"/>
            <a:ext cx="6206325" cy="736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30000"/>
              </a:lnSpc>
              <a:buClr>
                <a:srgbClr val="030D2B"/>
              </a:buClr>
              <a:buSzPts val="950"/>
            </a:pPr>
            <a:r>
              <a:rPr lang="ru-RU" sz="1600" dirty="0">
                <a:solidFill>
                  <a:srgbClr val="333333"/>
                </a:solidFill>
                <a:latin typeface="+mn-lt"/>
              </a:rPr>
              <a:t>В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+mn-lt"/>
              </a:rPr>
              <a:t>несены изменения в состав сведений, входящих в программу клинического испытания.</a:t>
            </a:r>
            <a:endParaRPr sz="1600" dirty="0">
              <a:solidFill>
                <a:srgbClr val="030D2B"/>
              </a:solidFill>
              <a:latin typeface="+mn-lt"/>
              <a:ea typeface="Roboto"/>
              <a:cs typeface="Arial" panose="020B0604020202020204" pitchFamily="34" charset="0"/>
            </a:endParaRPr>
          </a:p>
        </p:txBody>
      </p:sp>
      <p:sp>
        <p:nvSpPr>
          <p:cNvPr id="443" name="Google Shape;443;p31"/>
          <p:cNvSpPr/>
          <p:nvPr/>
        </p:nvSpPr>
        <p:spPr>
          <a:xfrm>
            <a:off x="1425020" y="6466279"/>
            <a:ext cx="6492064" cy="999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ru-RU" sz="1600" dirty="0">
                <a:solidFill>
                  <a:srgbClr val="333333"/>
                </a:solidFill>
                <a:latin typeface="+mn-lt"/>
              </a:rPr>
              <a:t>У</a:t>
            </a:r>
            <a:r>
              <a:rPr lang="ru-RU" sz="1600" b="0" i="0" dirty="0">
                <a:solidFill>
                  <a:srgbClr val="333333"/>
                </a:solidFill>
                <a:effectLst/>
                <a:latin typeface="+mn-lt"/>
              </a:rPr>
              <a:t>становлен перечень требований, предъявляемых к исследовательским центрам, на базе которых проводятся клинические испытания.</a:t>
            </a:r>
            <a:endParaRPr sz="1600" b="0" i="0" u="none" strike="noStrike" cap="none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6" name="Google Shape;284;p25">
            <a:extLst>
              <a:ext uri="{FF2B5EF4-FFF2-40B4-BE49-F238E27FC236}">
                <a16:creationId xmlns:a16="http://schemas.microsoft.com/office/drawing/2014/main" id="{4BDF83AD-0C81-4E55-9B04-B54ECB8FF123}"/>
              </a:ext>
            </a:extLst>
          </p:cNvPr>
          <p:cNvSpPr/>
          <p:nvPr/>
        </p:nvSpPr>
        <p:spPr>
          <a:xfrm>
            <a:off x="710083" y="1428845"/>
            <a:ext cx="8977256" cy="61224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Google Shape;204;p22">
            <a:extLst>
              <a:ext uri="{FF2B5EF4-FFF2-40B4-BE49-F238E27FC236}">
                <a16:creationId xmlns:a16="http://schemas.microsoft.com/office/drawing/2014/main" id="{62353700-9E56-4441-B40D-74C645F22B2E}"/>
              </a:ext>
            </a:extLst>
          </p:cNvPr>
          <p:cNvSpPr/>
          <p:nvPr/>
        </p:nvSpPr>
        <p:spPr>
          <a:xfrm>
            <a:off x="795841" y="1501000"/>
            <a:ext cx="8237125" cy="45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/>
              </a:rPr>
              <a:t>Постановление Минздрава от 02.10.2025 № 133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14.12.2025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38" name="Google Shape;123;p19">
            <a:extLst>
              <a:ext uri="{FF2B5EF4-FFF2-40B4-BE49-F238E27FC236}">
                <a16:creationId xmlns:a16="http://schemas.microsoft.com/office/drawing/2014/main" id="{F8B4A9D9-40C5-4911-B2E8-A15FAE3A375A}"/>
              </a:ext>
            </a:extLst>
          </p:cNvPr>
          <p:cNvSpPr/>
          <p:nvPr/>
        </p:nvSpPr>
        <p:spPr>
          <a:xfrm>
            <a:off x="14110410" y="7796014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9" name="Google Shape;124;p19">
            <a:extLst>
              <a:ext uri="{FF2B5EF4-FFF2-40B4-BE49-F238E27FC236}">
                <a16:creationId xmlns:a16="http://schemas.microsoft.com/office/drawing/2014/main" id="{E70516DC-D630-4A4C-A116-78D527C2B03E}"/>
              </a:ext>
            </a:extLst>
          </p:cNvPr>
          <p:cNvSpPr/>
          <p:nvPr/>
        </p:nvSpPr>
        <p:spPr>
          <a:xfrm>
            <a:off x="14208042" y="7775392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7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Google Shape;271;p24" descr="preencoded.png">
            <a:extLst>
              <a:ext uri="{FF2B5EF4-FFF2-40B4-BE49-F238E27FC236}">
                <a16:creationId xmlns:a16="http://schemas.microsoft.com/office/drawing/2014/main" id="{976DDA65-C090-4121-80F8-34C4ACCA7B0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92175" y="439460"/>
            <a:ext cx="1118235" cy="15228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25;p31">
            <a:extLst>
              <a:ext uri="{FF2B5EF4-FFF2-40B4-BE49-F238E27FC236}">
                <a16:creationId xmlns:a16="http://schemas.microsoft.com/office/drawing/2014/main" id="{ED63988F-184B-71CC-6C99-80CB36A257AE}"/>
              </a:ext>
            </a:extLst>
          </p:cNvPr>
          <p:cNvSpPr/>
          <p:nvPr/>
        </p:nvSpPr>
        <p:spPr>
          <a:xfrm>
            <a:off x="733470" y="3986626"/>
            <a:ext cx="389982" cy="374213"/>
          </a:xfrm>
          <a:prstGeom prst="roundRect">
            <a:avLst>
              <a:gd name="adj" fmla="val 122176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oogle Shape;426;p31" descr="preencoded.png">
            <a:extLst>
              <a:ext uri="{FF2B5EF4-FFF2-40B4-BE49-F238E27FC236}">
                <a16:creationId xmlns:a16="http://schemas.microsoft.com/office/drawing/2014/main" id="{7FA0CC13-747D-9D93-A06A-F7F7AEA8B5D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7905" y="4066576"/>
            <a:ext cx="194929" cy="1870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425;p31">
            <a:extLst>
              <a:ext uri="{FF2B5EF4-FFF2-40B4-BE49-F238E27FC236}">
                <a16:creationId xmlns:a16="http://schemas.microsoft.com/office/drawing/2014/main" id="{6719C632-6883-C989-3CCA-D0FBE9CEF2B1}"/>
              </a:ext>
            </a:extLst>
          </p:cNvPr>
          <p:cNvSpPr/>
          <p:nvPr/>
        </p:nvSpPr>
        <p:spPr>
          <a:xfrm>
            <a:off x="736269" y="5530276"/>
            <a:ext cx="389982" cy="374213"/>
          </a:xfrm>
          <a:prstGeom prst="roundRect">
            <a:avLst>
              <a:gd name="adj" fmla="val 122176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oogle Shape;426;p31" descr="preencoded.png">
            <a:extLst>
              <a:ext uri="{FF2B5EF4-FFF2-40B4-BE49-F238E27FC236}">
                <a16:creationId xmlns:a16="http://schemas.microsoft.com/office/drawing/2014/main" id="{BFF31A57-79FE-8BA8-729A-0671E15106A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40704" y="5610226"/>
            <a:ext cx="194929" cy="18704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425;p31">
            <a:extLst>
              <a:ext uri="{FF2B5EF4-FFF2-40B4-BE49-F238E27FC236}">
                <a16:creationId xmlns:a16="http://schemas.microsoft.com/office/drawing/2014/main" id="{05FE0D3B-4330-3C97-7B29-0C4135469080}"/>
              </a:ext>
            </a:extLst>
          </p:cNvPr>
          <p:cNvSpPr/>
          <p:nvPr/>
        </p:nvSpPr>
        <p:spPr>
          <a:xfrm>
            <a:off x="724695" y="6555126"/>
            <a:ext cx="389982" cy="374213"/>
          </a:xfrm>
          <a:prstGeom prst="roundRect">
            <a:avLst>
              <a:gd name="adj" fmla="val 122176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oogle Shape;426;p31" descr="preencoded.png">
            <a:extLst>
              <a:ext uri="{FF2B5EF4-FFF2-40B4-BE49-F238E27FC236}">
                <a16:creationId xmlns:a16="http://schemas.microsoft.com/office/drawing/2014/main" id="{54AF0AE5-E86F-DD79-2488-6692630B584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9130" y="6635076"/>
            <a:ext cx="194929" cy="187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" name="Google Shape;450;p32" descr="preencoded.png"/>
          <p:cNvPicPr preferRelativeResize="0"/>
          <p:nvPr/>
        </p:nvPicPr>
        <p:blipFill rotWithShape="1">
          <a:blip r:embed="rId3">
            <a:alphaModFix/>
          </a:blip>
          <a:srcRect l="8998"/>
          <a:stretch/>
        </p:blipFill>
        <p:spPr>
          <a:xfrm>
            <a:off x="0" y="-20622"/>
            <a:ext cx="5242384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32"/>
          <p:cNvSpPr/>
          <p:nvPr/>
        </p:nvSpPr>
        <p:spPr>
          <a:xfrm>
            <a:off x="5291360" y="756806"/>
            <a:ext cx="6700129" cy="1376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4489"/>
              </a:lnSpc>
              <a:buClr>
                <a:srgbClr val="0A1D47"/>
              </a:buClr>
              <a:buSzPts val="245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ИЗМЕНЕНИЕ ПРАВИЛ УЧАСТИЯ НЕЗАРЕГИСТРИРОВАННЫХ МЕДИЗДЕЛИЙ В ГОСЗАКУПКАХ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456" name="Google Shape;456;p32"/>
          <p:cNvSpPr/>
          <p:nvPr/>
        </p:nvSpPr>
        <p:spPr>
          <a:xfrm>
            <a:off x="578878" y="6111299"/>
            <a:ext cx="7345680" cy="234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652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Roboto"/>
              <a:buNone/>
            </a:pPr>
            <a:endParaRPr sz="1150" b="0" i="0" u="none" strike="noStrike" cap="none" dirty="0"/>
          </a:p>
        </p:txBody>
      </p:sp>
      <p:sp>
        <p:nvSpPr>
          <p:cNvPr id="457" name="Google Shape;457;p32"/>
          <p:cNvSpPr/>
          <p:nvPr/>
        </p:nvSpPr>
        <p:spPr>
          <a:xfrm>
            <a:off x="5291360" y="2685046"/>
            <a:ext cx="7969567" cy="1167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20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Документом установлено, что для медицинских изделий с маркировкой </a:t>
            </a:r>
            <a:r>
              <a:rPr lang="en-US" sz="2000" b="1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RUO (Research Use Only)</a:t>
            </a:r>
            <a:r>
              <a:rPr lang="en-US" sz="20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, предназначенных в стране производителя для научных исследований, для участия в госзакупках не требуется предоставлять:</a:t>
            </a:r>
            <a:endParaRPr sz="2000" b="0" i="0" u="none" strike="noStrike" cap="none" dirty="0">
              <a:latin typeface="+mn-lt"/>
            </a:endParaRPr>
          </a:p>
        </p:txBody>
      </p:sp>
      <p:sp>
        <p:nvSpPr>
          <p:cNvPr id="458" name="Google Shape;458;p32"/>
          <p:cNvSpPr/>
          <p:nvPr/>
        </p:nvSpPr>
        <p:spPr>
          <a:xfrm>
            <a:off x="5306601" y="4278993"/>
            <a:ext cx="7969567" cy="1452477"/>
          </a:xfrm>
          <a:prstGeom prst="roundRect">
            <a:avLst>
              <a:gd name="adj" fmla="val 8349"/>
            </a:avLst>
          </a:prstGeom>
          <a:solidFill>
            <a:srgbClr val="FFFFFF">
              <a:alpha val="94901"/>
            </a:srgbClr>
          </a:solidFill>
          <a:ln w="152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+mn-lt"/>
            </a:endParaRPr>
          </a:p>
        </p:txBody>
      </p:sp>
      <p:sp>
        <p:nvSpPr>
          <p:cNvPr id="460" name="Google Shape;460;p32"/>
          <p:cNvSpPr/>
          <p:nvPr/>
        </p:nvSpPr>
        <p:spPr>
          <a:xfrm>
            <a:off x="5514365" y="4428175"/>
            <a:ext cx="7412042" cy="380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000" b="0" i="0" u="none" strike="noStrike" cap="none" dirty="0" err="1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Копи</a:t>
            </a:r>
            <a:r>
              <a:rPr lang="ru-RU" sz="20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ю</a:t>
            </a:r>
            <a:r>
              <a:rPr lang="en-US" sz="20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 регистрационного удостоверения </a:t>
            </a:r>
            <a:endParaRPr sz="2000" b="0" i="0" u="none" strike="noStrike" cap="none" dirty="0">
              <a:latin typeface="+mn-lt"/>
            </a:endParaRPr>
          </a:p>
        </p:txBody>
      </p:sp>
      <p:sp>
        <p:nvSpPr>
          <p:cNvPr id="461" name="Google Shape;461;p32"/>
          <p:cNvSpPr/>
          <p:nvPr/>
        </p:nvSpPr>
        <p:spPr>
          <a:xfrm>
            <a:off x="5502142" y="4791747"/>
            <a:ext cx="8036985" cy="389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652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Для медизделий, зарегистрированных в Российской Федерации </a:t>
            </a:r>
            <a:endParaRPr sz="1600" b="0" i="0" u="none" strike="noStrike" cap="none" dirty="0">
              <a:latin typeface="+mn-lt"/>
            </a:endParaRPr>
          </a:p>
        </p:txBody>
      </p:sp>
      <p:sp>
        <p:nvSpPr>
          <p:cNvPr id="462" name="Google Shape;462;p32"/>
          <p:cNvSpPr/>
          <p:nvPr/>
        </p:nvSpPr>
        <p:spPr>
          <a:xfrm>
            <a:off x="5306602" y="5207428"/>
            <a:ext cx="7977906" cy="1841698"/>
          </a:xfrm>
          <a:prstGeom prst="roundRect">
            <a:avLst>
              <a:gd name="adj" fmla="val 6585"/>
            </a:avLst>
          </a:prstGeom>
          <a:solidFill>
            <a:srgbClr val="FFFFFF">
              <a:alpha val="94901"/>
            </a:srgbClr>
          </a:solidFill>
          <a:ln w="152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+mn-lt"/>
            </a:endParaRPr>
          </a:p>
        </p:txBody>
      </p:sp>
      <p:sp>
        <p:nvSpPr>
          <p:cNvPr id="464" name="Google Shape;464;p32"/>
          <p:cNvSpPr/>
          <p:nvPr/>
        </p:nvSpPr>
        <p:spPr>
          <a:xfrm>
            <a:off x="5502141" y="5313580"/>
            <a:ext cx="4375331" cy="380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000" b="0" i="0" u="none" strike="noStrike" cap="none" dirty="0" err="1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Сертификаци</a:t>
            </a:r>
            <a:r>
              <a:rPr lang="ru-RU" sz="2000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ю</a:t>
            </a:r>
            <a:r>
              <a:rPr lang="en-US" sz="20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 США/ЕС</a:t>
            </a:r>
            <a:endParaRPr sz="2000" b="0" i="0" u="none" strike="noStrike" cap="none" dirty="0">
              <a:latin typeface="+mn-lt"/>
            </a:endParaRPr>
          </a:p>
        </p:txBody>
      </p:sp>
      <p:sp>
        <p:nvSpPr>
          <p:cNvPr id="465" name="Google Shape;465;p32"/>
          <p:cNvSpPr/>
          <p:nvPr/>
        </p:nvSpPr>
        <p:spPr>
          <a:xfrm>
            <a:off x="5502142" y="5709054"/>
            <a:ext cx="8036984" cy="722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652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Копии документов о сертификации ИМН, медтехники и/или документов, разрешающих обращение в США и/или в государствах-членах ЕС</a:t>
            </a:r>
            <a:endParaRPr sz="1600" b="0" i="0" u="none" strike="noStrike" cap="none" dirty="0">
              <a:latin typeface="+mn-lt"/>
            </a:endParaRPr>
          </a:p>
        </p:txBody>
      </p:sp>
      <p:sp>
        <p:nvSpPr>
          <p:cNvPr id="466" name="Google Shape;466;p32"/>
          <p:cNvSpPr/>
          <p:nvPr/>
        </p:nvSpPr>
        <p:spPr>
          <a:xfrm>
            <a:off x="5306602" y="6467410"/>
            <a:ext cx="7977906" cy="1510151"/>
          </a:xfrm>
          <a:prstGeom prst="roundRect">
            <a:avLst>
              <a:gd name="adj" fmla="val 6617"/>
            </a:avLst>
          </a:prstGeom>
          <a:solidFill>
            <a:srgbClr val="FFFFFF">
              <a:alpha val="94901"/>
            </a:srgbClr>
          </a:solidFill>
          <a:ln w="152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+mn-lt"/>
            </a:endParaRPr>
          </a:p>
        </p:txBody>
      </p:sp>
      <p:sp>
        <p:nvSpPr>
          <p:cNvPr id="468" name="Google Shape;468;p32"/>
          <p:cNvSpPr/>
          <p:nvPr/>
        </p:nvSpPr>
        <p:spPr>
          <a:xfrm>
            <a:off x="5502142" y="6645354"/>
            <a:ext cx="7486730" cy="760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Arial" panose="020B0604020202020204" pitchFamily="34" charset="0"/>
              <a:buChar char="•"/>
            </a:pPr>
            <a:r>
              <a:rPr lang="en-US" sz="20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Копии сертификата на экспорт медпродукции и сертификата о регистрации медизделия</a:t>
            </a:r>
            <a:endParaRPr sz="2000" b="0" i="0" u="none" strike="noStrike" cap="none" dirty="0">
              <a:latin typeface="+mn-lt"/>
            </a:endParaRPr>
          </a:p>
        </p:txBody>
      </p:sp>
      <p:sp>
        <p:nvSpPr>
          <p:cNvPr id="469" name="Google Shape;469;p32"/>
          <p:cNvSpPr/>
          <p:nvPr/>
        </p:nvSpPr>
        <p:spPr>
          <a:xfrm>
            <a:off x="5514365" y="7526702"/>
            <a:ext cx="8036985" cy="389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652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Для медизделий, зарегистрированных в КНР</a:t>
            </a:r>
            <a:endParaRPr sz="1600" b="0" i="0" u="none" strike="noStrike" cap="none" dirty="0">
              <a:latin typeface="+mn-lt"/>
            </a:endParaRPr>
          </a:p>
        </p:txBody>
      </p:sp>
      <p:sp>
        <p:nvSpPr>
          <p:cNvPr id="23" name="Google Shape;284;p25">
            <a:extLst>
              <a:ext uri="{FF2B5EF4-FFF2-40B4-BE49-F238E27FC236}">
                <a16:creationId xmlns:a16="http://schemas.microsoft.com/office/drawing/2014/main" id="{B7A3E8B4-A675-4B61-8EED-6D0CE6743C7A}"/>
              </a:ext>
            </a:extLst>
          </p:cNvPr>
          <p:cNvSpPr/>
          <p:nvPr/>
        </p:nvSpPr>
        <p:spPr>
          <a:xfrm>
            <a:off x="5291360" y="2198172"/>
            <a:ext cx="7969567" cy="462963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Google Shape;204;p22">
            <a:extLst>
              <a:ext uri="{FF2B5EF4-FFF2-40B4-BE49-F238E27FC236}">
                <a16:creationId xmlns:a16="http://schemas.microsoft.com/office/drawing/2014/main" id="{BD9C030E-2160-4A47-8DDF-4718B34A2207}"/>
              </a:ext>
            </a:extLst>
          </p:cNvPr>
          <p:cNvSpPr/>
          <p:nvPr/>
        </p:nvSpPr>
        <p:spPr>
          <a:xfrm>
            <a:off x="5502141" y="2190081"/>
            <a:ext cx="8301214" cy="391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/>
              </a:rPr>
              <a:t>Постановление Минздрава от 02.10.2025 № 135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31.10.2025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25" name="Google Shape;123;p19">
            <a:extLst>
              <a:ext uri="{FF2B5EF4-FFF2-40B4-BE49-F238E27FC236}">
                <a16:creationId xmlns:a16="http://schemas.microsoft.com/office/drawing/2014/main" id="{992A9368-C028-49AC-9FE3-C7205D72A68D}"/>
              </a:ext>
            </a:extLst>
          </p:cNvPr>
          <p:cNvSpPr/>
          <p:nvPr/>
        </p:nvSpPr>
        <p:spPr>
          <a:xfrm>
            <a:off x="14143967" y="7790140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6" name="Google Shape;124;p19">
            <a:extLst>
              <a:ext uri="{FF2B5EF4-FFF2-40B4-BE49-F238E27FC236}">
                <a16:creationId xmlns:a16="http://schemas.microsoft.com/office/drawing/2014/main" id="{6C3BD6B3-8C45-4EC3-BBF4-532ABC7C76CE}"/>
              </a:ext>
            </a:extLst>
          </p:cNvPr>
          <p:cNvSpPr/>
          <p:nvPr/>
        </p:nvSpPr>
        <p:spPr>
          <a:xfrm>
            <a:off x="14241599" y="7769518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8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Google Shape;271;p24" descr="preencoded.png">
            <a:extLst>
              <a:ext uri="{FF2B5EF4-FFF2-40B4-BE49-F238E27FC236}">
                <a16:creationId xmlns:a16="http://schemas.microsoft.com/office/drawing/2014/main" id="{63F73176-BDCD-4077-B6D9-A5895F3E923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34589" y="385153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/>
          <p:nvPr/>
        </p:nvSpPr>
        <p:spPr>
          <a:xfrm>
            <a:off x="612219" y="417195"/>
            <a:ext cx="12382262" cy="374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757"/>
              </a:lnSpc>
              <a:buClr>
                <a:srgbClr val="0A1D47"/>
              </a:buClr>
              <a:buSzPts val="330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РЕГУЛИРОВАНИЕ ЛАБОРАТОРНОЙ И ЛУЧЕВОЙ ДИАГНОСТИКИ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22" name="Google Shape;122;p19"/>
          <p:cNvSpPr/>
          <p:nvPr/>
        </p:nvSpPr>
        <p:spPr>
          <a:xfrm>
            <a:off x="612219" y="1083826"/>
            <a:ext cx="5483781" cy="54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7586"/>
              </a:lnSpc>
              <a:buClr>
                <a:srgbClr val="0A1D47"/>
              </a:buClr>
              <a:buSzPts val="1450"/>
            </a:pPr>
            <a:r>
              <a:rPr lang="en-US" sz="2000" b="1" dirty="0">
                <a:solidFill>
                  <a:srgbClr val="0A1D47"/>
                </a:solidFill>
                <a:latin typeface="Roboto"/>
                <a:ea typeface="Roboto"/>
                <a:sym typeface="Roboto"/>
              </a:rPr>
              <a:t>Лучевая диагностика</a:t>
            </a:r>
            <a:endParaRPr sz="2000" b="1" dirty="0">
              <a:solidFill>
                <a:srgbClr val="0A1D47"/>
              </a:solidFill>
              <a:latin typeface="Roboto"/>
              <a:ea typeface="Roboto"/>
            </a:endParaRPr>
          </a:p>
        </p:txBody>
      </p:sp>
      <p:sp>
        <p:nvSpPr>
          <p:cNvPr id="124" name="Google Shape;124;p19"/>
          <p:cNvSpPr/>
          <p:nvPr/>
        </p:nvSpPr>
        <p:spPr>
          <a:xfrm>
            <a:off x="430507" y="3284248"/>
            <a:ext cx="6581656" cy="1136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75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+mn-lt"/>
                <a:ea typeface="Roboto"/>
                <a:sym typeface="Roboto"/>
              </a:rPr>
              <a:t>Установлены нормы времени на проведение рентгенологических исследований, исследований рентгеновской компьютерной томографии (КТ) и магнитно-резонансной томографии (МРТ).</a:t>
            </a:r>
            <a:endParaRPr sz="1600" dirty="0">
              <a:solidFill>
                <a:srgbClr val="030D2B"/>
              </a:solidFill>
              <a:latin typeface="+mn-lt"/>
              <a:ea typeface="Roboto"/>
            </a:endParaRPr>
          </a:p>
        </p:txBody>
      </p:sp>
      <p:sp>
        <p:nvSpPr>
          <p:cNvPr id="125" name="Google Shape;125;p19"/>
          <p:cNvSpPr/>
          <p:nvPr/>
        </p:nvSpPr>
        <p:spPr>
          <a:xfrm>
            <a:off x="430507" y="4484698"/>
            <a:ext cx="6581656" cy="1340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33333"/>
              </a:lnSpc>
              <a:buClr>
                <a:srgbClr val="030D2B"/>
              </a:buClr>
              <a:buSzPts val="750"/>
            </a:pPr>
            <a:r>
              <a:rPr lang="en-US" sz="1600" dirty="0">
                <a:solidFill>
                  <a:srgbClr val="030D2B"/>
                </a:solidFill>
                <a:latin typeface="+mn-lt"/>
                <a:ea typeface="Roboto"/>
                <a:sym typeface="Roboto"/>
              </a:rPr>
              <a:t>За одну условную единицу времени принято время исследования протяженностью 10 минут. Время исследования включает подготовку к исследованию, его проведение и оформление медицинских документов.</a:t>
            </a:r>
            <a:endParaRPr sz="1600" dirty="0">
              <a:solidFill>
                <a:srgbClr val="030D2B"/>
              </a:solidFill>
              <a:latin typeface="+mn-lt"/>
              <a:ea typeface="Roboto"/>
            </a:endParaRPr>
          </a:p>
        </p:txBody>
      </p:sp>
      <p:sp>
        <p:nvSpPr>
          <p:cNvPr id="127" name="Google Shape;127;p19"/>
          <p:cNvSpPr/>
          <p:nvPr/>
        </p:nvSpPr>
        <p:spPr>
          <a:xfrm>
            <a:off x="7444144" y="1083826"/>
            <a:ext cx="6226699" cy="54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7586"/>
              </a:lnSpc>
              <a:buClr>
                <a:srgbClr val="0A1D47"/>
              </a:buClr>
              <a:buSzPts val="1450"/>
            </a:pPr>
            <a:r>
              <a:rPr lang="en-US" sz="2000" b="1" dirty="0">
                <a:solidFill>
                  <a:srgbClr val="0A1D47"/>
                </a:solidFill>
                <a:latin typeface="Roboto"/>
                <a:ea typeface="Roboto"/>
                <a:sym typeface="Roboto"/>
              </a:rPr>
              <a:t>Лабораторная диагностика</a:t>
            </a:r>
            <a:endParaRPr sz="2000" b="1" dirty="0">
              <a:solidFill>
                <a:srgbClr val="0A1D47"/>
              </a:solidFill>
              <a:latin typeface="Roboto"/>
              <a:ea typeface="Roboto"/>
            </a:endParaRPr>
          </a:p>
        </p:txBody>
      </p:sp>
      <p:sp>
        <p:nvSpPr>
          <p:cNvPr id="129" name="Google Shape;129;p19"/>
          <p:cNvSpPr/>
          <p:nvPr/>
        </p:nvSpPr>
        <p:spPr>
          <a:xfrm>
            <a:off x="7444144" y="3257577"/>
            <a:ext cx="5648993" cy="1340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33333"/>
              </a:lnSpc>
              <a:buClr>
                <a:srgbClr val="030D2B"/>
              </a:buClr>
              <a:buSzPts val="750"/>
              <a:buFont typeface="Arial"/>
              <a:buNone/>
            </a:pPr>
            <a:r>
              <a:rPr lang="en-US" sz="1600" dirty="0">
                <a:solidFill>
                  <a:srgbClr val="030D2B"/>
                </a:solidFill>
                <a:latin typeface="+mn-lt"/>
                <a:ea typeface="Roboto"/>
                <a:sym typeface="Roboto"/>
              </a:rPr>
              <a:t>Введено 237 предельных максимальных тарифов на платные медицинские услуги по лабораторной диагностике. Установлены нормы времени и расхода материалов на платные медицинские услуги.</a:t>
            </a:r>
            <a:endParaRPr sz="1600" dirty="0">
              <a:solidFill>
                <a:srgbClr val="030D2B"/>
              </a:solidFill>
              <a:latin typeface="+mn-lt"/>
              <a:ea typeface="Roboto"/>
            </a:endParaRPr>
          </a:p>
        </p:txBody>
      </p:sp>
      <p:sp>
        <p:nvSpPr>
          <p:cNvPr id="131" name="Google Shape;131;p19"/>
          <p:cNvSpPr/>
          <p:nvPr/>
        </p:nvSpPr>
        <p:spPr>
          <a:xfrm>
            <a:off x="61889" y="6136729"/>
            <a:ext cx="3290887" cy="32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2550"/>
              <a:buFont typeface="Roboto"/>
              <a:buNone/>
            </a:pPr>
            <a:r>
              <a:rPr lang="en-US" sz="255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10</a:t>
            </a:r>
            <a:endParaRPr sz="2550" b="0" i="0" u="none" strike="noStrike" cap="none" dirty="0"/>
          </a:p>
        </p:txBody>
      </p:sp>
      <p:sp>
        <p:nvSpPr>
          <p:cNvPr id="132" name="Google Shape;132;p19"/>
          <p:cNvSpPr/>
          <p:nvPr/>
        </p:nvSpPr>
        <p:spPr>
          <a:xfrm>
            <a:off x="1085471" y="6483494"/>
            <a:ext cx="1243608" cy="155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33333"/>
              </a:lnSpc>
              <a:buClr>
                <a:srgbClr val="030D2B"/>
              </a:buClr>
              <a:buSzPts val="750"/>
            </a:pPr>
            <a:r>
              <a:rPr lang="en-US" sz="1600" dirty="0">
                <a:solidFill>
                  <a:srgbClr val="030D2B"/>
                </a:solidFill>
                <a:latin typeface="+mn-lt"/>
                <a:ea typeface="Roboto"/>
                <a:sym typeface="Roboto"/>
              </a:rPr>
              <a:t>Минут</a:t>
            </a:r>
            <a:endParaRPr sz="1600" dirty="0">
              <a:solidFill>
                <a:srgbClr val="030D2B"/>
              </a:solidFill>
              <a:latin typeface="+mn-lt"/>
              <a:ea typeface="Roboto"/>
            </a:endParaRPr>
          </a:p>
        </p:txBody>
      </p:sp>
      <p:sp>
        <p:nvSpPr>
          <p:cNvPr id="133" name="Google Shape;133;p19"/>
          <p:cNvSpPr/>
          <p:nvPr/>
        </p:nvSpPr>
        <p:spPr>
          <a:xfrm>
            <a:off x="205778" y="6938593"/>
            <a:ext cx="3002994" cy="667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75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+mn-lt"/>
                <a:ea typeface="Roboto"/>
                <a:sym typeface="Roboto"/>
              </a:rPr>
              <a:t>Условная единица времени для лучевой диагностики</a:t>
            </a:r>
            <a:endParaRPr sz="1600" dirty="0">
              <a:solidFill>
                <a:srgbClr val="030D2B"/>
              </a:solidFill>
              <a:latin typeface="+mn-lt"/>
              <a:ea typeface="Roboto"/>
            </a:endParaRPr>
          </a:p>
        </p:txBody>
      </p:sp>
      <p:sp>
        <p:nvSpPr>
          <p:cNvPr id="134" name="Google Shape;134;p19"/>
          <p:cNvSpPr/>
          <p:nvPr/>
        </p:nvSpPr>
        <p:spPr>
          <a:xfrm>
            <a:off x="3433501" y="6155239"/>
            <a:ext cx="3291007" cy="32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2550"/>
              <a:buFont typeface="Roboto"/>
              <a:buNone/>
            </a:pPr>
            <a:r>
              <a:rPr lang="en-US" sz="255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237</a:t>
            </a:r>
            <a:endParaRPr sz="2550" b="0" i="0" u="none" strike="noStrike" cap="none" dirty="0"/>
          </a:p>
        </p:txBody>
      </p:sp>
      <p:sp>
        <p:nvSpPr>
          <p:cNvPr id="135" name="Google Shape;135;p19"/>
          <p:cNvSpPr/>
          <p:nvPr/>
        </p:nvSpPr>
        <p:spPr>
          <a:xfrm>
            <a:off x="4457200" y="6508163"/>
            <a:ext cx="1243608" cy="155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33333"/>
              </a:lnSpc>
              <a:buClr>
                <a:srgbClr val="030D2B"/>
              </a:buClr>
              <a:buSzPts val="750"/>
            </a:pPr>
            <a:r>
              <a:rPr lang="en-US" sz="1600" dirty="0">
                <a:solidFill>
                  <a:srgbClr val="030D2B"/>
                </a:solidFill>
                <a:latin typeface="+mn-lt"/>
                <a:ea typeface="Roboto"/>
                <a:sym typeface="Roboto"/>
              </a:rPr>
              <a:t>Тарифов</a:t>
            </a:r>
            <a:endParaRPr sz="1600" dirty="0">
              <a:solidFill>
                <a:srgbClr val="030D2B"/>
              </a:solidFill>
              <a:latin typeface="+mn-lt"/>
              <a:ea typeface="Roboto"/>
            </a:endParaRPr>
          </a:p>
        </p:txBody>
      </p:sp>
      <p:sp>
        <p:nvSpPr>
          <p:cNvPr id="136" name="Google Shape;136;p19"/>
          <p:cNvSpPr/>
          <p:nvPr/>
        </p:nvSpPr>
        <p:spPr>
          <a:xfrm>
            <a:off x="3548846" y="6938593"/>
            <a:ext cx="3291007" cy="13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33333"/>
              </a:lnSpc>
              <a:buClr>
                <a:srgbClr val="030D2B"/>
              </a:buClr>
              <a:buSzPts val="750"/>
            </a:pPr>
            <a:r>
              <a:rPr lang="en-US" sz="1600" dirty="0">
                <a:solidFill>
                  <a:srgbClr val="030D2B"/>
                </a:solidFill>
                <a:latin typeface="+mn-lt"/>
                <a:ea typeface="Roboto"/>
                <a:sym typeface="Roboto"/>
              </a:rPr>
              <a:t>Предельных максимальных на лабораторную диагностику</a:t>
            </a:r>
            <a:endParaRPr sz="1600" dirty="0">
              <a:solidFill>
                <a:srgbClr val="030D2B"/>
              </a:solidFill>
              <a:latin typeface="+mn-lt"/>
              <a:ea typeface="Roboto"/>
            </a:endParaRPr>
          </a:p>
        </p:txBody>
      </p:sp>
      <p:sp>
        <p:nvSpPr>
          <p:cNvPr id="137" name="Google Shape;137;p19"/>
          <p:cNvSpPr/>
          <p:nvPr/>
        </p:nvSpPr>
        <p:spPr>
          <a:xfrm>
            <a:off x="7363061" y="6184247"/>
            <a:ext cx="3290887" cy="32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2550"/>
              <a:buFont typeface="Roboto"/>
              <a:buNone/>
            </a:pPr>
            <a:r>
              <a:rPr lang="en-US" sz="255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0,62</a:t>
            </a:r>
            <a:endParaRPr sz="2550" b="0" i="0" u="none" strike="noStrike" cap="none" dirty="0"/>
          </a:p>
        </p:txBody>
      </p:sp>
      <p:sp>
        <p:nvSpPr>
          <p:cNvPr id="138" name="Google Shape;138;p19"/>
          <p:cNvSpPr/>
          <p:nvPr/>
        </p:nvSpPr>
        <p:spPr>
          <a:xfrm>
            <a:off x="8386761" y="6555446"/>
            <a:ext cx="1243608" cy="155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>
              <a:lnSpc>
                <a:spcPct val="133333"/>
              </a:lnSpc>
              <a:buClr>
                <a:srgbClr val="030D2B"/>
              </a:buClr>
              <a:buSzPts val="750"/>
              <a:buFont typeface="Arial"/>
              <a:buNone/>
            </a:pPr>
            <a:r>
              <a:rPr lang="en-US" sz="1600" dirty="0">
                <a:solidFill>
                  <a:srgbClr val="030D2B"/>
                </a:solidFill>
                <a:latin typeface="+mn-lt"/>
                <a:ea typeface="Roboto"/>
                <a:sym typeface="Roboto"/>
              </a:rPr>
              <a:t>Руб.</a:t>
            </a:r>
            <a:endParaRPr sz="1600" dirty="0">
              <a:solidFill>
                <a:srgbClr val="030D2B"/>
              </a:solidFill>
              <a:latin typeface="+mn-lt"/>
              <a:ea typeface="Roboto"/>
            </a:endParaRPr>
          </a:p>
        </p:txBody>
      </p:sp>
      <p:sp>
        <p:nvSpPr>
          <p:cNvPr id="139" name="Google Shape;139;p19"/>
          <p:cNvSpPr/>
          <p:nvPr/>
        </p:nvSpPr>
        <p:spPr>
          <a:xfrm>
            <a:off x="7363122" y="6938593"/>
            <a:ext cx="3290887" cy="13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33333"/>
              </a:lnSpc>
              <a:buClr>
                <a:srgbClr val="030D2B"/>
              </a:buClr>
              <a:buSzPts val="750"/>
            </a:pPr>
            <a:r>
              <a:rPr lang="en-US" sz="1600" dirty="0">
                <a:solidFill>
                  <a:srgbClr val="030D2B"/>
                </a:solidFill>
                <a:latin typeface="+mn-lt"/>
                <a:ea typeface="Roboto"/>
                <a:sym typeface="Roboto"/>
              </a:rPr>
              <a:t>Максимальный тариф за взятие капиллярной крови</a:t>
            </a:r>
            <a:endParaRPr sz="1600" dirty="0">
              <a:solidFill>
                <a:srgbClr val="030D2B"/>
              </a:solidFill>
              <a:latin typeface="+mn-lt"/>
              <a:ea typeface="Roboto"/>
            </a:endParaRPr>
          </a:p>
        </p:txBody>
      </p:sp>
      <p:sp>
        <p:nvSpPr>
          <p:cNvPr id="140" name="Google Shape;140;p19"/>
          <p:cNvSpPr/>
          <p:nvPr/>
        </p:nvSpPr>
        <p:spPr>
          <a:xfrm>
            <a:off x="10734790" y="6178806"/>
            <a:ext cx="3291007" cy="328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2550"/>
              <a:buFont typeface="Roboto"/>
              <a:buNone/>
            </a:pPr>
            <a:r>
              <a:rPr lang="en-US" sz="255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2550" b="0" i="0" u="none" strike="noStrike" cap="none" dirty="0"/>
          </a:p>
        </p:txBody>
      </p:sp>
      <p:sp>
        <p:nvSpPr>
          <p:cNvPr id="141" name="Google Shape;141;p19"/>
          <p:cNvSpPr/>
          <p:nvPr/>
        </p:nvSpPr>
        <p:spPr>
          <a:xfrm>
            <a:off x="11758492" y="6538593"/>
            <a:ext cx="1243608" cy="155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33333"/>
              </a:lnSpc>
              <a:buClr>
                <a:srgbClr val="030D2B"/>
              </a:buClr>
              <a:buSzPts val="750"/>
            </a:pPr>
            <a:r>
              <a:rPr lang="en-US" sz="1600" dirty="0">
                <a:solidFill>
                  <a:srgbClr val="030D2B"/>
                </a:solidFill>
                <a:latin typeface="+mn-lt"/>
                <a:ea typeface="Roboto"/>
                <a:sym typeface="Roboto"/>
              </a:rPr>
              <a:t>Минуты</a:t>
            </a:r>
            <a:endParaRPr sz="1600" dirty="0">
              <a:solidFill>
                <a:srgbClr val="030D2B"/>
              </a:solidFill>
              <a:latin typeface="+mn-lt"/>
              <a:ea typeface="Roboto"/>
            </a:endParaRPr>
          </a:p>
        </p:txBody>
      </p:sp>
      <p:sp>
        <p:nvSpPr>
          <p:cNvPr id="142" name="Google Shape;142;p19"/>
          <p:cNvSpPr/>
          <p:nvPr/>
        </p:nvSpPr>
        <p:spPr>
          <a:xfrm>
            <a:off x="10734793" y="6938593"/>
            <a:ext cx="3291007" cy="131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33333"/>
              </a:lnSpc>
              <a:buClr>
                <a:srgbClr val="030D2B"/>
              </a:buClr>
              <a:buSzPts val="750"/>
            </a:pPr>
            <a:r>
              <a:rPr lang="en-US" sz="1600" dirty="0">
                <a:solidFill>
                  <a:srgbClr val="030D2B"/>
                </a:solidFill>
                <a:latin typeface="+mn-lt"/>
                <a:ea typeface="Roboto"/>
                <a:sym typeface="Roboto"/>
              </a:rPr>
              <a:t>Норма времени на взятие капиллярной крови</a:t>
            </a:r>
            <a:endParaRPr sz="1600" dirty="0">
              <a:solidFill>
                <a:srgbClr val="030D2B"/>
              </a:solidFill>
              <a:latin typeface="+mn-lt"/>
              <a:ea typeface="Roboto"/>
            </a:endParaRPr>
          </a:p>
        </p:txBody>
      </p:sp>
      <p:sp>
        <p:nvSpPr>
          <p:cNvPr id="23" name="Google Shape;284;p25">
            <a:extLst>
              <a:ext uri="{FF2B5EF4-FFF2-40B4-BE49-F238E27FC236}">
                <a16:creationId xmlns:a16="http://schemas.microsoft.com/office/drawing/2014/main" id="{D2589C09-9771-407D-8AEA-91E2D3632466}"/>
              </a:ext>
            </a:extLst>
          </p:cNvPr>
          <p:cNvSpPr/>
          <p:nvPr/>
        </p:nvSpPr>
        <p:spPr>
          <a:xfrm>
            <a:off x="430507" y="1618834"/>
            <a:ext cx="6425973" cy="1601089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Google Shape;204;p22">
            <a:extLst>
              <a:ext uri="{FF2B5EF4-FFF2-40B4-BE49-F238E27FC236}">
                <a16:creationId xmlns:a16="http://schemas.microsoft.com/office/drawing/2014/main" id="{AB3EC5BE-BD7E-4126-BB16-6215FFB0E968}"/>
              </a:ext>
            </a:extLst>
          </p:cNvPr>
          <p:cNvSpPr/>
          <p:nvPr/>
        </p:nvSpPr>
        <p:spPr>
          <a:xfrm>
            <a:off x="612217" y="1599918"/>
            <a:ext cx="5799871" cy="832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Постановление Минздрава от 28.01.2025 № 13 </a:t>
            </a:r>
            <a:endParaRPr lang="ru-RU" sz="1600" b="1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09.06.2025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/>
              </a:rPr>
              <a:t>Постановление Минздрава от 28.01.2025 № 14 </a:t>
            </a:r>
            <a:endParaRPr lang="ru-RU" sz="1600" b="1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06.06.2025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 </a:t>
            </a:r>
          </a:p>
        </p:txBody>
      </p:sp>
      <p:sp>
        <p:nvSpPr>
          <p:cNvPr id="27" name="Google Shape;284;p25">
            <a:extLst>
              <a:ext uri="{FF2B5EF4-FFF2-40B4-BE49-F238E27FC236}">
                <a16:creationId xmlns:a16="http://schemas.microsoft.com/office/drawing/2014/main" id="{07D5DB01-D3C3-4039-BFD1-32AE987FFDB0}"/>
              </a:ext>
            </a:extLst>
          </p:cNvPr>
          <p:cNvSpPr/>
          <p:nvPr/>
        </p:nvSpPr>
        <p:spPr>
          <a:xfrm>
            <a:off x="7392342" y="1628182"/>
            <a:ext cx="5742639" cy="1069861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Google Shape;204;p22">
            <a:extLst>
              <a:ext uri="{FF2B5EF4-FFF2-40B4-BE49-F238E27FC236}">
                <a16:creationId xmlns:a16="http://schemas.microsoft.com/office/drawing/2014/main" id="{BB900AC3-6F42-4129-986F-CA9F9322C881}"/>
              </a:ext>
            </a:extLst>
          </p:cNvPr>
          <p:cNvSpPr/>
          <p:nvPr/>
        </p:nvSpPr>
        <p:spPr>
          <a:xfrm>
            <a:off x="7512919" y="1759332"/>
            <a:ext cx="5580218" cy="507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5"/>
              </a:rPr>
              <a:t>Постановление Минздрава от 29.07.2025 № 65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15.11.2025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 </a:t>
            </a:r>
          </a:p>
        </p:txBody>
      </p:sp>
      <p:sp>
        <p:nvSpPr>
          <p:cNvPr id="31" name="Google Shape;123;p19">
            <a:extLst>
              <a:ext uri="{FF2B5EF4-FFF2-40B4-BE49-F238E27FC236}">
                <a16:creationId xmlns:a16="http://schemas.microsoft.com/office/drawing/2014/main" id="{9D4426E7-5A74-49A8-BC45-E8E55ECD00F6}"/>
              </a:ext>
            </a:extLst>
          </p:cNvPr>
          <p:cNvSpPr/>
          <p:nvPr/>
        </p:nvSpPr>
        <p:spPr>
          <a:xfrm>
            <a:off x="14143967" y="7829325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2" name="Google Shape;124;p19">
            <a:extLst>
              <a:ext uri="{FF2B5EF4-FFF2-40B4-BE49-F238E27FC236}">
                <a16:creationId xmlns:a16="http://schemas.microsoft.com/office/drawing/2014/main" id="{9A1CF01B-28FB-42AC-8DA1-7BBC84F7CF07}"/>
              </a:ext>
            </a:extLst>
          </p:cNvPr>
          <p:cNvSpPr/>
          <p:nvPr/>
        </p:nvSpPr>
        <p:spPr>
          <a:xfrm>
            <a:off x="14241599" y="7808703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09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Google Shape;271;p24" descr="preencoded.png">
            <a:extLst>
              <a:ext uri="{FF2B5EF4-FFF2-40B4-BE49-F238E27FC236}">
                <a16:creationId xmlns:a16="http://schemas.microsoft.com/office/drawing/2014/main" id="{CF3B5BDB-A252-484F-9708-DF67135DC5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002100" y="395500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/>
          <p:nvPr/>
        </p:nvSpPr>
        <p:spPr>
          <a:xfrm>
            <a:off x="494269" y="257810"/>
            <a:ext cx="2532691" cy="444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800"/>
              <a:buFont typeface="Roboto"/>
              <a:buNone/>
            </a:pPr>
            <a:r>
              <a:rPr lang="ru-RU" sz="28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ОГЛАВЛЕНИЕ</a:t>
            </a:r>
            <a:endParaRPr lang="ru-RU" sz="2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Google Shape;72;p18"/>
          <p:cNvSpPr/>
          <p:nvPr/>
        </p:nvSpPr>
        <p:spPr>
          <a:xfrm>
            <a:off x="2170747" y="778070"/>
            <a:ext cx="459444" cy="22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01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Google Shape;73;p18"/>
          <p:cNvSpPr/>
          <p:nvPr/>
        </p:nvSpPr>
        <p:spPr>
          <a:xfrm>
            <a:off x="2170747" y="1004646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Google Shape;74;p18"/>
          <p:cNvSpPr/>
          <p:nvPr/>
        </p:nvSpPr>
        <p:spPr>
          <a:xfrm>
            <a:off x="2170747" y="1106206"/>
            <a:ext cx="3334583" cy="1027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 action="ppaction://hlinksldjump"/>
              </a:rPr>
              <a:t>Переход на регистрацию ЛС по правилам ЕАЭС: общие нововведения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75" name="Google Shape;75;p18"/>
          <p:cNvSpPr/>
          <p:nvPr/>
        </p:nvSpPr>
        <p:spPr>
          <a:xfrm>
            <a:off x="5647609" y="778070"/>
            <a:ext cx="357959" cy="22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02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Google Shape;76;p18"/>
          <p:cNvSpPr/>
          <p:nvPr/>
        </p:nvSpPr>
        <p:spPr>
          <a:xfrm>
            <a:off x="5647610" y="1004646"/>
            <a:ext cx="333470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Google Shape;77;p18"/>
          <p:cNvSpPr/>
          <p:nvPr/>
        </p:nvSpPr>
        <p:spPr>
          <a:xfrm>
            <a:off x="5647610" y="1106206"/>
            <a:ext cx="3334703" cy="1027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rtl="1">
              <a:lnSpc>
                <a:spcPct val="125000"/>
              </a:lnSpc>
              <a:buClr>
                <a:srgbClr val="030D2B"/>
              </a:buClr>
              <a:buSzPts val="1400"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 action="ppaction://hlinksldjump"/>
              </a:rPr>
              <a:t>Переход на регистрацию ЛС по правилам ЕАЭС: расширение переходного периода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78" name="Google Shape;78;p18"/>
          <p:cNvSpPr/>
          <p:nvPr/>
        </p:nvSpPr>
        <p:spPr>
          <a:xfrm>
            <a:off x="9124592" y="778071"/>
            <a:ext cx="357958" cy="14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03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Google Shape;79;p18"/>
          <p:cNvSpPr/>
          <p:nvPr/>
        </p:nvSpPr>
        <p:spPr>
          <a:xfrm>
            <a:off x="9124592" y="1004646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Google Shape;80;p18"/>
          <p:cNvSpPr/>
          <p:nvPr/>
        </p:nvSpPr>
        <p:spPr>
          <a:xfrm>
            <a:off x="9124592" y="1106206"/>
            <a:ext cx="3334583" cy="1027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1">
              <a:lnSpc>
                <a:spcPct val="125000"/>
              </a:lnSpc>
              <a:buClr>
                <a:srgbClr val="030D2B"/>
              </a:buClr>
              <a:buSzPts val="1400"/>
              <a:buFont typeface="Arial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5" action="ppaction://hlinksldjump"/>
              </a:rPr>
              <a:t>Продление регистрации мед. изделий по национальным правилам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81" name="Google Shape;81;p18"/>
          <p:cNvSpPr/>
          <p:nvPr/>
        </p:nvSpPr>
        <p:spPr>
          <a:xfrm>
            <a:off x="2170746" y="2308263"/>
            <a:ext cx="459444" cy="17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04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Google Shape;82;p18"/>
          <p:cNvSpPr/>
          <p:nvPr/>
        </p:nvSpPr>
        <p:spPr>
          <a:xfrm>
            <a:off x="2170746" y="2534839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Google Shape;83;p18"/>
          <p:cNvSpPr/>
          <p:nvPr/>
        </p:nvSpPr>
        <p:spPr>
          <a:xfrm>
            <a:off x="2170746" y="2636399"/>
            <a:ext cx="3334583" cy="1407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400"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6" action="ppaction://hlinksldjump"/>
              </a:rPr>
              <a:t>Изменения в Правилах регистрации и экспертизы ЛС: унификация процедур регистрации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84" name="Google Shape;84;p18"/>
          <p:cNvSpPr/>
          <p:nvPr/>
        </p:nvSpPr>
        <p:spPr>
          <a:xfrm>
            <a:off x="5647609" y="2308263"/>
            <a:ext cx="459444" cy="191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05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Google Shape;85;p18"/>
          <p:cNvSpPr/>
          <p:nvPr/>
        </p:nvSpPr>
        <p:spPr>
          <a:xfrm>
            <a:off x="5647609" y="2534839"/>
            <a:ext cx="333470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Google Shape;86;p18"/>
          <p:cNvSpPr/>
          <p:nvPr/>
        </p:nvSpPr>
        <p:spPr>
          <a:xfrm>
            <a:off x="5647609" y="2636398"/>
            <a:ext cx="3375380" cy="1596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40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7" action="ppaction://hlinksldjump"/>
              </a:rPr>
              <a:t>Изменения в Правилах регистрации и экспертизы ЛС: замена РУ и регистрация ЛС с дополнительными компонентами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87" name="Google Shape;87;p18"/>
          <p:cNvSpPr/>
          <p:nvPr/>
        </p:nvSpPr>
        <p:spPr>
          <a:xfrm>
            <a:off x="9124591" y="2308263"/>
            <a:ext cx="357958" cy="191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06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Google Shape;88;p18"/>
          <p:cNvSpPr/>
          <p:nvPr/>
        </p:nvSpPr>
        <p:spPr>
          <a:xfrm>
            <a:off x="9124591" y="2534839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Google Shape;89;p18"/>
          <p:cNvSpPr/>
          <p:nvPr/>
        </p:nvSpPr>
        <p:spPr>
          <a:xfrm>
            <a:off x="9124591" y="2636399"/>
            <a:ext cx="3334583" cy="1027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30D2B"/>
              </a:buClr>
              <a:buSzPts val="1400"/>
              <a:buFont typeface="Arial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8" action="ppaction://hlinksldjump"/>
              </a:rPr>
              <a:t>Концепции развития единых рынков мед</a:t>
            </a: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8" action="ppaction://hlinksldjump"/>
              </a:rPr>
              <a:t>. </a:t>
            </a: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8" action="ppaction://hlinksldjump"/>
              </a:rPr>
              <a:t>изделий и ЛС ЕАЭС: курс на унификацию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90" name="Google Shape;90;p18"/>
          <p:cNvSpPr/>
          <p:nvPr/>
        </p:nvSpPr>
        <p:spPr>
          <a:xfrm>
            <a:off x="2170746" y="4049398"/>
            <a:ext cx="459443" cy="17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07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Google Shape;91;p18"/>
          <p:cNvSpPr/>
          <p:nvPr/>
        </p:nvSpPr>
        <p:spPr>
          <a:xfrm>
            <a:off x="2170747" y="4275974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Google Shape;92;p18"/>
          <p:cNvSpPr/>
          <p:nvPr/>
        </p:nvSpPr>
        <p:spPr>
          <a:xfrm>
            <a:off x="2170986" y="4377092"/>
            <a:ext cx="3476379" cy="1377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9" action="ppaction://hlinksldjump"/>
              </a:rPr>
              <a:t>Обновления в сферах GLP, GCP и RWD: введен контроль за соблюдением GLP ЕАЭС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93" name="Google Shape;93;p18"/>
          <p:cNvSpPr/>
          <p:nvPr/>
        </p:nvSpPr>
        <p:spPr>
          <a:xfrm>
            <a:off x="5647610" y="4049398"/>
            <a:ext cx="357958" cy="176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08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Google Shape;94;p18"/>
          <p:cNvSpPr/>
          <p:nvPr/>
        </p:nvSpPr>
        <p:spPr>
          <a:xfrm>
            <a:off x="5647610" y="4275974"/>
            <a:ext cx="333470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Google Shape;95;p18"/>
          <p:cNvSpPr/>
          <p:nvPr/>
        </p:nvSpPr>
        <p:spPr>
          <a:xfrm>
            <a:off x="5647850" y="4377092"/>
            <a:ext cx="3476622" cy="1215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40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0" action="ppaction://hlinksldjump"/>
              </a:rPr>
              <a:t>Обновления в сферах GLP, GCP и RWD: </a:t>
            </a: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0" action="ppaction://hlinksldjump"/>
              </a:rPr>
              <a:t>изменения в GCP ЕАЭС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96" name="Google Shape;96;p18"/>
          <p:cNvSpPr/>
          <p:nvPr/>
        </p:nvSpPr>
        <p:spPr>
          <a:xfrm>
            <a:off x="9134691" y="4054493"/>
            <a:ext cx="459443" cy="279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09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Google Shape;97;p18"/>
          <p:cNvSpPr/>
          <p:nvPr/>
        </p:nvSpPr>
        <p:spPr>
          <a:xfrm>
            <a:off x="9124592" y="4275974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Google Shape;98;p18"/>
          <p:cNvSpPr/>
          <p:nvPr/>
        </p:nvSpPr>
        <p:spPr>
          <a:xfrm>
            <a:off x="9124831" y="4377092"/>
            <a:ext cx="3767080" cy="1185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30D2B"/>
              </a:buClr>
              <a:buSzPts val="1400"/>
              <a:buFont typeface="Arial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1" action="ppaction://hlinksldjump"/>
              </a:rPr>
              <a:t>Обновления в сферах GLP, GCP и RWD: у</a:t>
            </a: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1" action="ppaction://hlinksldjump"/>
              </a:rPr>
              <a:t>тверждена рекомендация по использованию данных реальной клинической практики ЕАЭС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99" name="Google Shape;99;p18"/>
          <p:cNvSpPr/>
          <p:nvPr/>
        </p:nvSpPr>
        <p:spPr>
          <a:xfrm>
            <a:off x="2170985" y="5543074"/>
            <a:ext cx="357844" cy="22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10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Google Shape;100;p18"/>
          <p:cNvSpPr/>
          <p:nvPr/>
        </p:nvSpPr>
        <p:spPr>
          <a:xfrm>
            <a:off x="2170985" y="5769650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Google Shape;101;p18"/>
          <p:cNvSpPr/>
          <p:nvPr/>
        </p:nvSpPr>
        <p:spPr>
          <a:xfrm>
            <a:off x="2170985" y="5871210"/>
            <a:ext cx="3334583" cy="906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2" action="ppaction://hlinksldjump"/>
              </a:rPr>
              <a:t>Дополнены Правила проведения исследований биологических лексредств ЕАЭС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Google Shape;102;p18"/>
          <p:cNvSpPr/>
          <p:nvPr/>
        </p:nvSpPr>
        <p:spPr>
          <a:xfrm>
            <a:off x="5647724" y="5516106"/>
            <a:ext cx="357844" cy="14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11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Google Shape;103;p18"/>
          <p:cNvSpPr/>
          <p:nvPr/>
        </p:nvSpPr>
        <p:spPr>
          <a:xfrm>
            <a:off x="5647848" y="5769650"/>
            <a:ext cx="333470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Google Shape;104;p18"/>
          <p:cNvSpPr/>
          <p:nvPr/>
        </p:nvSpPr>
        <p:spPr>
          <a:xfrm>
            <a:off x="5647848" y="5871210"/>
            <a:ext cx="3334703" cy="1022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3" action="ppaction://hlinksldjump"/>
              </a:rPr>
              <a:t>Новые требования к инструкции по медприменению лексредств и ОХЛП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Google Shape;105;p18"/>
          <p:cNvSpPr/>
          <p:nvPr/>
        </p:nvSpPr>
        <p:spPr>
          <a:xfrm>
            <a:off x="9124463" y="5535076"/>
            <a:ext cx="357844" cy="17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12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Google Shape;106;p18"/>
          <p:cNvSpPr/>
          <p:nvPr/>
        </p:nvSpPr>
        <p:spPr>
          <a:xfrm>
            <a:off x="9124830" y="5769650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Google Shape;107;p18"/>
          <p:cNvSpPr/>
          <p:nvPr/>
        </p:nvSpPr>
        <p:spPr>
          <a:xfrm>
            <a:off x="9124830" y="5871210"/>
            <a:ext cx="3597748" cy="1022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4" action="ppaction://hlinksldjump"/>
              </a:rPr>
              <a:t>Изменения в маркировке лексредств и ветпрепаратов в ЕАЭС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Google Shape;108;p18"/>
          <p:cNvSpPr/>
          <p:nvPr/>
        </p:nvSpPr>
        <p:spPr>
          <a:xfrm>
            <a:off x="2170866" y="6863953"/>
            <a:ext cx="357843" cy="22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13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Google Shape;109;p18"/>
          <p:cNvSpPr/>
          <p:nvPr/>
        </p:nvSpPr>
        <p:spPr>
          <a:xfrm>
            <a:off x="2170867" y="7090529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Google Shape;110;p18"/>
          <p:cNvSpPr/>
          <p:nvPr/>
        </p:nvSpPr>
        <p:spPr>
          <a:xfrm>
            <a:off x="2170867" y="7192089"/>
            <a:ext cx="3334583" cy="977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5" action="ppaction://hlinksldjump"/>
              </a:rPr>
              <a:t>Определены правила включения новых видов медизделий в номенклатуру ЕАЭС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Google Shape;111;p18"/>
          <p:cNvSpPr/>
          <p:nvPr/>
        </p:nvSpPr>
        <p:spPr>
          <a:xfrm>
            <a:off x="5647729" y="6863953"/>
            <a:ext cx="357843" cy="22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14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Google Shape;112;p18"/>
          <p:cNvSpPr/>
          <p:nvPr/>
        </p:nvSpPr>
        <p:spPr>
          <a:xfrm>
            <a:off x="5647730" y="7090529"/>
            <a:ext cx="333470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Google Shape;113;p18"/>
          <p:cNvSpPr/>
          <p:nvPr/>
        </p:nvSpPr>
        <p:spPr>
          <a:xfrm>
            <a:off x="5647730" y="7192089"/>
            <a:ext cx="3334703" cy="962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6" action="ppaction://hlinksldjump"/>
              </a:rPr>
              <a:t>Принято Руководство по планированию фармацевтических инспекций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Google Shape;114;p18"/>
          <p:cNvSpPr/>
          <p:nvPr/>
        </p:nvSpPr>
        <p:spPr>
          <a:xfrm>
            <a:off x="9124712" y="6863953"/>
            <a:ext cx="357842" cy="9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15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Google Shape;115;p18"/>
          <p:cNvSpPr/>
          <p:nvPr/>
        </p:nvSpPr>
        <p:spPr>
          <a:xfrm>
            <a:off x="9124712" y="7090529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Google Shape;116;p18"/>
          <p:cNvSpPr/>
          <p:nvPr/>
        </p:nvSpPr>
        <p:spPr>
          <a:xfrm>
            <a:off x="9124712" y="7192089"/>
            <a:ext cx="3334583" cy="852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7" action="ppaction://hlinksldjump"/>
              </a:rPr>
              <a:t>Принято Руководство по фармацевтической разработке ЛС на уровне ЕАЭС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Google Shape;271;p24" descr="preencoded.png">
            <a:extLst>
              <a:ext uri="{FF2B5EF4-FFF2-40B4-BE49-F238E27FC236}">
                <a16:creationId xmlns:a16="http://schemas.microsoft.com/office/drawing/2014/main" id="{5571D505-93D5-49BD-BCAD-FF49EA47250D}"/>
              </a:ext>
            </a:extLst>
          </p:cNvPr>
          <p:cNvPicPr preferRelativeResize="0"/>
          <p:nvPr/>
        </p:nvPicPr>
        <p:blipFill rotWithShape="1">
          <a:blip r:embed="rId18">
            <a:alphaModFix/>
          </a:blip>
          <a:srcRect/>
          <a:stretch/>
        </p:blipFill>
        <p:spPr>
          <a:xfrm>
            <a:off x="12891911" y="464522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79723" y="0"/>
            <a:ext cx="576072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8"/>
          <p:cNvSpPr/>
          <p:nvPr/>
        </p:nvSpPr>
        <p:spPr>
          <a:xfrm>
            <a:off x="429011" y="1154384"/>
            <a:ext cx="7948374" cy="93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757"/>
              </a:lnSpc>
              <a:buClr>
                <a:srgbClr val="0A1D47"/>
              </a:buClr>
              <a:buSzPts val="3300"/>
              <a:buFont typeface="Arial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НОВЫЕ ТРЕБОВАНИЯ </a:t>
            </a:r>
          </a:p>
          <a:p>
            <a:pPr marL="0" lvl="0" indent="0">
              <a:lnSpc>
                <a:spcPct val="125757"/>
              </a:lnSpc>
              <a:buClr>
                <a:srgbClr val="0A1D47"/>
              </a:buClr>
              <a:buSzPts val="3300"/>
              <a:buFont typeface="Arial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 РЕГИСТРАЦИИ ВЕТПРЕПАРАТОВ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15" name="Google Shape;115;p18"/>
          <p:cNvSpPr/>
          <p:nvPr/>
        </p:nvSpPr>
        <p:spPr>
          <a:xfrm>
            <a:off x="807177" y="894106"/>
            <a:ext cx="7313295" cy="239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86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Roboto"/>
              <a:buNone/>
            </a:pPr>
            <a:endParaRPr sz="1150" b="0" i="0" u="none" strike="noStrike" cap="none" dirty="0"/>
          </a:p>
        </p:txBody>
      </p:sp>
      <p:sp>
        <p:nvSpPr>
          <p:cNvPr id="127" name="Google Shape;127;p18"/>
          <p:cNvSpPr/>
          <p:nvPr/>
        </p:nvSpPr>
        <p:spPr>
          <a:xfrm>
            <a:off x="571492" y="6463348"/>
            <a:ext cx="8557476" cy="483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869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endParaRPr sz="1150" b="0" i="0" u="none" strike="noStrike" cap="none" dirty="0"/>
          </a:p>
        </p:txBody>
      </p:sp>
      <p:sp>
        <p:nvSpPr>
          <p:cNvPr id="128" name="Google Shape;128;p18"/>
          <p:cNvSpPr/>
          <p:nvPr/>
        </p:nvSpPr>
        <p:spPr>
          <a:xfrm>
            <a:off x="458258" y="6960129"/>
            <a:ext cx="7948374" cy="873919"/>
          </a:xfrm>
          <a:prstGeom prst="roundRect">
            <a:avLst>
              <a:gd name="adj" fmla="val 7184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29" name="Google Shape;129;p18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0220" y="6825383"/>
            <a:ext cx="542954" cy="511869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8"/>
          <p:cNvSpPr/>
          <p:nvPr/>
        </p:nvSpPr>
        <p:spPr>
          <a:xfrm>
            <a:off x="992054" y="7051242"/>
            <a:ext cx="7086222" cy="478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Важно: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Новые требования не распространяются на досье, поданные до вступления в силу постановления.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Google Shape;284;p25">
            <a:extLst>
              <a:ext uri="{FF2B5EF4-FFF2-40B4-BE49-F238E27FC236}">
                <a16:creationId xmlns:a16="http://schemas.microsoft.com/office/drawing/2014/main" id="{D49873EC-D634-4E35-93EF-D58175D61673}"/>
              </a:ext>
            </a:extLst>
          </p:cNvPr>
          <p:cNvSpPr/>
          <p:nvPr/>
        </p:nvSpPr>
        <p:spPr>
          <a:xfrm>
            <a:off x="435649" y="2268909"/>
            <a:ext cx="7529090" cy="848212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Google Shape;204;p22">
            <a:extLst>
              <a:ext uri="{FF2B5EF4-FFF2-40B4-BE49-F238E27FC236}">
                <a16:creationId xmlns:a16="http://schemas.microsoft.com/office/drawing/2014/main" id="{111497D0-2FC0-4126-86E5-E6D2496C0930}"/>
              </a:ext>
            </a:extLst>
          </p:cNvPr>
          <p:cNvSpPr/>
          <p:nvPr/>
        </p:nvSpPr>
        <p:spPr>
          <a:xfrm>
            <a:off x="512442" y="2252968"/>
            <a:ext cx="8771927" cy="443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5"/>
              </a:rPr>
              <a:t>Постановление Минсельхозпрода от 10.03.2025 № 23 </a:t>
            </a:r>
            <a:endParaRPr lang="ru-RU" sz="1600" b="1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06.04.2025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27" name="Google Shape;117;p20">
            <a:extLst>
              <a:ext uri="{FF2B5EF4-FFF2-40B4-BE49-F238E27FC236}">
                <a16:creationId xmlns:a16="http://schemas.microsoft.com/office/drawing/2014/main" id="{11B1133E-E164-4DAB-BD12-381E938A7B84}"/>
              </a:ext>
            </a:extLst>
          </p:cNvPr>
          <p:cNvSpPr/>
          <p:nvPr/>
        </p:nvSpPr>
        <p:spPr>
          <a:xfrm>
            <a:off x="458258" y="3328194"/>
            <a:ext cx="8439801" cy="3406474"/>
          </a:xfrm>
          <a:prstGeom prst="roundRect">
            <a:avLst>
              <a:gd name="adj" fmla="val 2331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Google Shape;119;p20">
            <a:extLst>
              <a:ext uri="{FF2B5EF4-FFF2-40B4-BE49-F238E27FC236}">
                <a16:creationId xmlns:a16="http://schemas.microsoft.com/office/drawing/2014/main" id="{EE55996C-3948-4371-856F-F8178D6D3F59}"/>
              </a:ext>
            </a:extLst>
          </p:cNvPr>
          <p:cNvSpPr/>
          <p:nvPr/>
        </p:nvSpPr>
        <p:spPr>
          <a:xfrm>
            <a:off x="598765" y="3514774"/>
            <a:ext cx="2987359" cy="340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00"/>
              <a:buFont typeface="Roboto"/>
              <a:buNone/>
            </a:pPr>
            <a:endParaRPr lang="ru-RU" sz="1600" b="1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30" name="Google Shape;120;p20">
            <a:extLst>
              <a:ext uri="{FF2B5EF4-FFF2-40B4-BE49-F238E27FC236}">
                <a16:creationId xmlns:a16="http://schemas.microsoft.com/office/drawing/2014/main" id="{E5BE9164-8014-40C9-A791-096123B5E145}"/>
              </a:ext>
            </a:extLst>
          </p:cNvPr>
          <p:cNvSpPr/>
          <p:nvPr/>
        </p:nvSpPr>
        <p:spPr>
          <a:xfrm>
            <a:off x="642032" y="3510102"/>
            <a:ext cx="3594858" cy="1199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Утверждены </a:t>
            </a:r>
            <a:r>
              <a:rPr lang="ru-RU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новые требования к формированию регдосье </a:t>
            </a: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ветпрепарата для первичной регистрации, внесения изменений и подтверждения регистрации</a:t>
            </a:r>
          </a:p>
        </p:txBody>
      </p:sp>
      <p:sp>
        <p:nvSpPr>
          <p:cNvPr id="32" name="Google Shape;122;p20">
            <a:extLst>
              <a:ext uri="{FF2B5EF4-FFF2-40B4-BE49-F238E27FC236}">
                <a16:creationId xmlns:a16="http://schemas.microsoft.com/office/drawing/2014/main" id="{59DBFC02-76E4-4E13-8B64-AB06958B27A7}"/>
              </a:ext>
            </a:extLst>
          </p:cNvPr>
          <p:cNvSpPr/>
          <p:nvPr/>
        </p:nvSpPr>
        <p:spPr>
          <a:xfrm>
            <a:off x="4561599" y="3466823"/>
            <a:ext cx="45719" cy="2005236"/>
          </a:xfrm>
          <a:prstGeom prst="roundRect">
            <a:avLst>
              <a:gd name="adj" fmla="val 299713"/>
            </a:avLst>
          </a:prstGeom>
          <a:solidFill>
            <a:srgbClr val="B8C4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Google Shape;124;p20">
            <a:extLst>
              <a:ext uri="{FF2B5EF4-FFF2-40B4-BE49-F238E27FC236}">
                <a16:creationId xmlns:a16="http://schemas.microsoft.com/office/drawing/2014/main" id="{28AC7243-67E6-4481-BF17-FE4A4B6CE897}"/>
              </a:ext>
            </a:extLst>
          </p:cNvPr>
          <p:cNvSpPr/>
          <p:nvPr/>
        </p:nvSpPr>
        <p:spPr>
          <a:xfrm>
            <a:off x="4749155" y="3468119"/>
            <a:ext cx="4332677" cy="1038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ru-RU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Перечень включает: </a:t>
            </a: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Arial" panose="020B0604020202020204" pitchFamily="34" charset="0"/>
              <a:buChar char="•"/>
            </a:pP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проект акта, </a:t>
            </a: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Arial" panose="020B0604020202020204" pitchFamily="34" charset="0"/>
              <a:buChar char="•"/>
            </a:pP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документы о производителе, </a:t>
            </a: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Arial" panose="020B0604020202020204" pitchFamily="34" charset="0"/>
              <a:buChar char="•"/>
            </a:pP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макеты упаковки и инструкции, </a:t>
            </a: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Arial" panose="020B0604020202020204" pitchFamily="34" charset="0"/>
              <a:buChar char="•"/>
            </a:pP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данные о клинических и доклинических исследованиях</a:t>
            </a:r>
          </a:p>
        </p:txBody>
      </p:sp>
      <p:sp>
        <p:nvSpPr>
          <p:cNvPr id="35" name="Google Shape;125;p20">
            <a:extLst>
              <a:ext uri="{FF2B5EF4-FFF2-40B4-BE49-F238E27FC236}">
                <a16:creationId xmlns:a16="http://schemas.microsoft.com/office/drawing/2014/main" id="{E91B9A26-3C58-4E43-916C-EC5AEEB74673}"/>
              </a:ext>
            </a:extLst>
          </p:cNvPr>
          <p:cNvSpPr/>
          <p:nvPr/>
        </p:nvSpPr>
        <p:spPr>
          <a:xfrm>
            <a:off x="497274" y="5365832"/>
            <a:ext cx="8423393" cy="1043249"/>
          </a:xfrm>
          <a:prstGeom prst="rect">
            <a:avLst/>
          </a:prstGeom>
          <a:solidFill>
            <a:srgbClr val="E9EFF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Google Shape;126;p20">
            <a:extLst>
              <a:ext uri="{FF2B5EF4-FFF2-40B4-BE49-F238E27FC236}">
                <a16:creationId xmlns:a16="http://schemas.microsoft.com/office/drawing/2014/main" id="{9A3012E9-7E92-4664-A8F2-5A133ED4C515}"/>
              </a:ext>
            </a:extLst>
          </p:cNvPr>
          <p:cNvSpPr/>
          <p:nvPr/>
        </p:nvSpPr>
        <p:spPr>
          <a:xfrm flipV="1">
            <a:off x="435650" y="5610688"/>
            <a:ext cx="8423393" cy="45719"/>
          </a:xfrm>
          <a:prstGeom prst="roundRect">
            <a:avLst>
              <a:gd name="adj" fmla="val 299713"/>
            </a:avLst>
          </a:prstGeom>
          <a:solidFill>
            <a:srgbClr val="B8C4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Google Shape;128;p20">
            <a:extLst>
              <a:ext uri="{FF2B5EF4-FFF2-40B4-BE49-F238E27FC236}">
                <a16:creationId xmlns:a16="http://schemas.microsoft.com/office/drawing/2014/main" id="{126B1CFC-C982-42CC-8771-06A3B8D286A6}"/>
              </a:ext>
            </a:extLst>
          </p:cNvPr>
          <p:cNvSpPr/>
          <p:nvPr/>
        </p:nvSpPr>
        <p:spPr>
          <a:xfrm>
            <a:off x="598765" y="5759206"/>
            <a:ext cx="8132930" cy="726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Утверждены </a:t>
            </a:r>
            <a:r>
              <a:rPr lang="ru-RU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новые формы </a:t>
            </a: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экспертных заключений для госрегистрации ветеринарных ЛС, кормовых добавок и дезинфицирующих средств</a:t>
            </a:r>
          </a:p>
        </p:txBody>
      </p:sp>
      <p:sp>
        <p:nvSpPr>
          <p:cNvPr id="39" name="Google Shape;123;p19">
            <a:extLst>
              <a:ext uri="{FF2B5EF4-FFF2-40B4-BE49-F238E27FC236}">
                <a16:creationId xmlns:a16="http://schemas.microsoft.com/office/drawing/2014/main" id="{F64CB34A-FFEB-47E7-864D-0D7EDB3CF44F}"/>
              </a:ext>
            </a:extLst>
          </p:cNvPr>
          <p:cNvSpPr/>
          <p:nvPr/>
        </p:nvSpPr>
        <p:spPr>
          <a:xfrm>
            <a:off x="14254010" y="7831384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40" name="Google Shape;124;p19">
            <a:extLst>
              <a:ext uri="{FF2B5EF4-FFF2-40B4-BE49-F238E27FC236}">
                <a16:creationId xmlns:a16="http://schemas.microsoft.com/office/drawing/2014/main" id="{198294A2-1D5C-4C2A-93DF-9366D988E1CA}"/>
              </a:ext>
            </a:extLst>
          </p:cNvPr>
          <p:cNvSpPr/>
          <p:nvPr/>
        </p:nvSpPr>
        <p:spPr>
          <a:xfrm>
            <a:off x="14351642" y="7810762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10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Google Shape;271;p24" descr="preencoded.png">
            <a:extLst>
              <a:ext uri="{FF2B5EF4-FFF2-40B4-BE49-F238E27FC236}">
                <a16:creationId xmlns:a16="http://schemas.microsoft.com/office/drawing/2014/main" id="{20A816E3-CB52-42FC-8800-0F030E79D8B3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5171" y="438323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/>
          <p:nvPr/>
        </p:nvSpPr>
        <p:spPr>
          <a:xfrm>
            <a:off x="684715" y="656908"/>
            <a:ext cx="11055729" cy="433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42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9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ИЗМЕНЕНИЯ В ОБРАЩЕНИИ ВЕТПРЕПАРАТОВ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42" name="Google Shape;142;p19"/>
          <p:cNvSpPr/>
          <p:nvPr/>
        </p:nvSpPr>
        <p:spPr>
          <a:xfrm>
            <a:off x="942306" y="7608332"/>
            <a:ext cx="12245936" cy="358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52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Roboto"/>
              <a:buNone/>
            </a:pPr>
            <a:endParaRPr sz="1150" b="0" i="0" u="none" strike="noStrike" cap="none" dirty="0"/>
          </a:p>
        </p:txBody>
      </p:sp>
      <p:sp>
        <p:nvSpPr>
          <p:cNvPr id="143" name="Google Shape;143;p19"/>
          <p:cNvSpPr/>
          <p:nvPr/>
        </p:nvSpPr>
        <p:spPr>
          <a:xfrm>
            <a:off x="684715" y="1972691"/>
            <a:ext cx="12503526" cy="469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521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Документом утверждены новые Ветеринарно-санитарные правила обращения ветпрепаратов в Республике Беларусь.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Google Shape;144;p19"/>
          <p:cNvSpPr/>
          <p:nvPr/>
        </p:nvSpPr>
        <p:spPr>
          <a:xfrm>
            <a:off x="684716" y="2641918"/>
            <a:ext cx="5713927" cy="588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7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Ключевые изменения:</a:t>
            </a:r>
            <a:endParaRPr sz="20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5" name="Google Shape;145;p19"/>
          <p:cNvSpPr/>
          <p:nvPr/>
        </p:nvSpPr>
        <p:spPr>
          <a:xfrm>
            <a:off x="684716" y="3153411"/>
            <a:ext cx="5554742" cy="2313024"/>
          </a:xfrm>
          <a:prstGeom prst="roundRect">
            <a:avLst>
              <a:gd name="adj" fmla="val 3216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7" name="Google Shape;147;p1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8918" y="3437613"/>
            <a:ext cx="242868" cy="30252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9"/>
          <p:cNvSpPr/>
          <p:nvPr/>
        </p:nvSpPr>
        <p:spPr>
          <a:xfrm>
            <a:off x="918546" y="3305147"/>
            <a:ext cx="5475854" cy="316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758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Запрет на профилактическое применение</a:t>
            </a:r>
            <a:endParaRPr sz="20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9" name="Google Shape;149;p19"/>
          <p:cNvSpPr/>
          <p:nvPr/>
        </p:nvSpPr>
        <p:spPr>
          <a:xfrm>
            <a:off x="918546" y="3717135"/>
            <a:ext cx="5102082" cy="1081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Запрещено применение антибактериальных ветпрепаратов с профилактической целью и с целью стимулирования роста и продуктивности сельскохозяйственных животных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0" name="Google Shape;150;p19"/>
          <p:cNvSpPr/>
          <p:nvPr/>
        </p:nvSpPr>
        <p:spPr>
          <a:xfrm>
            <a:off x="6239458" y="3153411"/>
            <a:ext cx="6415386" cy="2313024"/>
          </a:xfrm>
          <a:prstGeom prst="roundRect">
            <a:avLst>
              <a:gd name="adj" fmla="val 3216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" name="Google Shape;153;p19"/>
          <p:cNvSpPr/>
          <p:nvPr/>
        </p:nvSpPr>
        <p:spPr>
          <a:xfrm>
            <a:off x="6525202" y="3282144"/>
            <a:ext cx="4766068" cy="434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758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Зарезервированные препараты</a:t>
            </a:r>
            <a:endParaRPr sz="20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Google Shape;154;p19"/>
          <p:cNvSpPr/>
          <p:nvPr/>
        </p:nvSpPr>
        <p:spPr>
          <a:xfrm>
            <a:off x="6485838" y="3692420"/>
            <a:ext cx="5950176" cy="1592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Запрещено применять для лечения продуктивных животных ветпрепараты, включенные в перечень антимикробных препаратов, зарезервированных для лечения болезней человека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5" name="Google Shape;155;p19"/>
          <p:cNvSpPr/>
          <p:nvPr/>
        </p:nvSpPr>
        <p:spPr>
          <a:xfrm>
            <a:off x="684716" y="5466436"/>
            <a:ext cx="5554742" cy="2141895"/>
          </a:xfrm>
          <a:prstGeom prst="roundRect">
            <a:avLst>
              <a:gd name="adj" fmla="val 3216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8" name="Google Shape;158;p19"/>
          <p:cNvSpPr/>
          <p:nvPr/>
        </p:nvSpPr>
        <p:spPr>
          <a:xfrm>
            <a:off x="942305" y="5511631"/>
            <a:ext cx="3754517" cy="95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758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Правила хранения</a:t>
            </a:r>
            <a:endParaRPr sz="20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9" name="Google Shape;159;p19"/>
          <p:cNvSpPr/>
          <p:nvPr/>
        </p:nvSpPr>
        <p:spPr>
          <a:xfrm>
            <a:off x="942306" y="5985396"/>
            <a:ext cx="5335911" cy="1342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Установлены правила хранения ветпрепаратов, требующих специальных условий хранения (с истекшим сроком годности, представляющих угрозу безопасности)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Google Shape;160;p19"/>
          <p:cNvSpPr/>
          <p:nvPr/>
        </p:nvSpPr>
        <p:spPr>
          <a:xfrm>
            <a:off x="6239458" y="5479762"/>
            <a:ext cx="6415386" cy="2128570"/>
          </a:xfrm>
          <a:prstGeom prst="roundRect">
            <a:avLst>
              <a:gd name="adj" fmla="val 3216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Google Shape;163;p19"/>
          <p:cNvSpPr/>
          <p:nvPr/>
        </p:nvSpPr>
        <p:spPr>
          <a:xfrm>
            <a:off x="6394400" y="5520575"/>
            <a:ext cx="4562867" cy="327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758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Соблюдение правил ЕАЭС</a:t>
            </a:r>
            <a:endParaRPr sz="20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Google Shape;164;p19"/>
          <p:cNvSpPr/>
          <p:nvPr/>
        </p:nvSpPr>
        <p:spPr>
          <a:xfrm>
            <a:off x="6398644" y="6054994"/>
            <a:ext cx="6037370" cy="1075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Производители ветпрепаратов осуществляют их хранение, перемещение, отпуск и реализацию в соответствии с требованиями ЕАЭС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Google Shape;284;p25">
            <a:extLst>
              <a:ext uri="{FF2B5EF4-FFF2-40B4-BE49-F238E27FC236}">
                <a16:creationId xmlns:a16="http://schemas.microsoft.com/office/drawing/2014/main" id="{BC9D53F9-203E-46A7-8761-2CFF90603592}"/>
              </a:ext>
            </a:extLst>
          </p:cNvPr>
          <p:cNvSpPr/>
          <p:nvPr/>
        </p:nvSpPr>
        <p:spPr>
          <a:xfrm>
            <a:off x="684715" y="1284306"/>
            <a:ext cx="8867909" cy="611065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Google Shape;204;p22">
            <a:extLst>
              <a:ext uri="{FF2B5EF4-FFF2-40B4-BE49-F238E27FC236}">
                <a16:creationId xmlns:a16="http://schemas.microsoft.com/office/drawing/2014/main" id="{924864E8-8A69-403E-96D4-46D5C30DF143}"/>
              </a:ext>
            </a:extLst>
          </p:cNvPr>
          <p:cNvSpPr/>
          <p:nvPr/>
        </p:nvSpPr>
        <p:spPr>
          <a:xfrm>
            <a:off x="780697" y="1344911"/>
            <a:ext cx="8771927" cy="443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/>
              </a:rPr>
              <a:t>Постановление Минсельхозпрода от 04.06.2025 № 48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19.07.2025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33" name="Google Shape;123;p19">
            <a:extLst>
              <a:ext uri="{FF2B5EF4-FFF2-40B4-BE49-F238E27FC236}">
                <a16:creationId xmlns:a16="http://schemas.microsoft.com/office/drawing/2014/main" id="{3042A35F-286B-43F6-9DF0-4326F92EB81B}"/>
              </a:ext>
            </a:extLst>
          </p:cNvPr>
          <p:cNvSpPr/>
          <p:nvPr/>
        </p:nvSpPr>
        <p:spPr>
          <a:xfrm>
            <a:off x="14143967" y="7778057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4" name="Google Shape;124;p19">
            <a:extLst>
              <a:ext uri="{FF2B5EF4-FFF2-40B4-BE49-F238E27FC236}">
                <a16:creationId xmlns:a16="http://schemas.microsoft.com/office/drawing/2014/main" id="{FBD22131-019D-4FB7-9F39-9E3F646D1224}"/>
              </a:ext>
            </a:extLst>
          </p:cNvPr>
          <p:cNvSpPr/>
          <p:nvPr/>
        </p:nvSpPr>
        <p:spPr>
          <a:xfrm>
            <a:off x="14241599" y="7757435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11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Google Shape;271;p24" descr="preencoded.png">
            <a:extLst>
              <a:ext uri="{FF2B5EF4-FFF2-40B4-BE49-F238E27FC236}">
                <a16:creationId xmlns:a16="http://schemas.microsoft.com/office/drawing/2014/main" id="{3C7ED64D-1B31-42A2-A6EE-6E303E3F20F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66554" y="439460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76072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0"/>
          <p:cNvSpPr/>
          <p:nvPr/>
        </p:nvSpPr>
        <p:spPr>
          <a:xfrm>
            <a:off x="5940706" y="1222421"/>
            <a:ext cx="7809808" cy="959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423"/>
              </a:lnSpc>
              <a:buClr>
                <a:srgbClr val="0A1D47"/>
              </a:buClr>
              <a:buSzPts val="295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ПРАВИЛА ОТПУСКА И РЕАЛИЗАЦИИ ВЕТПРЕПАРАТОВ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77" name="Google Shape;177;p20"/>
          <p:cNvSpPr/>
          <p:nvPr/>
        </p:nvSpPr>
        <p:spPr>
          <a:xfrm>
            <a:off x="1044307" y="7233585"/>
            <a:ext cx="6959798" cy="570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Roboto"/>
              <a:buNone/>
            </a:pPr>
            <a:endParaRPr sz="1400" b="0" i="0" u="none" strike="noStrike" cap="none" dirty="0"/>
          </a:p>
        </p:txBody>
      </p:sp>
      <p:sp>
        <p:nvSpPr>
          <p:cNvPr id="178" name="Google Shape;178;p20"/>
          <p:cNvSpPr/>
          <p:nvPr/>
        </p:nvSpPr>
        <p:spPr>
          <a:xfrm>
            <a:off x="5979564" y="3726686"/>
            <a:ext cx="7717393" cy="770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7142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Документом утвержден ряд важнейших правил отпуска и реализации ветерин</a:t>
            </a: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арных ЛП: 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9" name="Google Shape;179;p20"/>
          <p:cNvSpPr/>
          <p:nvPr/>
        </p:nvSpPr>
        <p:spPr>
          <a:xfrm>
            <a:off x="5940706" y="4782577"/>
            <a:ext cx="3769519" cy="1516618"/>
          </a:xfrm>
          <a:prstGeom prst="roundRect">
            <a:avLst>
              <a:gd name="adj" fmla="val 4939"/>
            </a:avLst>
          </a:prstGeom>
          <a:solidFill>
            <a:srgbClr val="FFFFFF">
              <a:alpha val="94901"/>
            </a:srgbClr>
          </a:solidFill>
          <a:ln w="22850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0" name="Google Shape;180;p20"/>
          <p:cNvSpPr/>
          <p:nvPr/>
        </p:nvSpPr>
        <p:spPr>
          <a:xfrm>
            <a:off x="6141802" y="4865243"/>
            <a:ext cx="3367326" cy="111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marR="0" lvl="0" indent="-285750" algn="l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750"/>
              <a:buFont typeface="Arial" panose="020B0604020202020204" pitchFamily="34" charset="0"/>
              <a:buChar char="•"/>
            </a:pPr>
            <a:r>
              <a:rPr lang="en-US" sz="175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Перечень ветеринарных ЛП, отпускаемых и реализуемых по рецептам специалистов в области ветеринарии</a:t>
            </a:r>
            <a:endParaRPr sz="175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1" name="Google Shape;181;p20"/>
          <p:cNvSpPr/>
          <p:nvPr/>
        </p:nvSpPr>
        <p:spPr>
          <a:xfrm>
            <a:off x="9888462" y="4782577"/>
            <a:ext cx="3769638" cy="1516618"/>
          </a:xfrm>
          <a:prstGeom prst="roundRect">
            <a:avLst>
              <a:gd name="adj" fmla="val 4939"/>
            </a:avLst>
          </a:prstGeom>
          <a:solidFill>
            <a:srgbClr val="FFFFFF">
              <a:alpha val="94901"/>
            </a:srgbClr>
          </a:solidFill>
          <a:ln w="22850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Google Shape;182;p20"/>
          <p:cNvSpPr/>
          <p:nvPr/>
        </p:nvSpPr>
        <p:spPr>
          <a:xfrm>
            <a:off x="10089558" y="4890415"/>
            <a:ext cx="3367445" cy="557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marR="0" lvl="0" indent="-285750" algn="l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750"/>
              <a:buFont typeface="Arial" panose="020B0604020202020204" pitchFamily="34" charset="0"/>
              <a:buChar char="•"/>
            </a:pPr>
            <a:r>
              <a:rPr lang="en-US" sz="175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Правила надлежащей аптечной практики</a:t>
            </a:r>
            <a:endParaRPr sz="175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3" name="Google Shape;183;p20"/>
          <p:cNvSpPr/>
          <p:nvPr/>
        </p:nvSpPr>
        <p:spPr>
          <a:xfrm>
            <a:off x="5940706" y="6477431"/>
            <a:ext cx="7717393" cy="1299450"/>
          </a:xfrm>
          <a:prstGeom prst="roundRect">
            <a:avLst>
              <a:gd name="adj" fmla="val 7807"/>
            </a:avLst>
          </a:prstGeom>
          <a:solidFill>
            <a:srgbClr val="FFFFFF">
              <a:alpha val="94901"/>
            </a:srgbClr>
          </a:solidFill>
          <a:ln w="22850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" name="Google Shape;184;p20"/>
          <p:cNvSpPr/>
          <p:nvPr/>
        </p:nvSpPr>
        <p:spPr>
          <a:xfrm>
            <a:off x="6180660" y="6619292"/>
            <a:ext cx="7315200" cy="557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marR="0" lvl="0" indent="-285750" algn="l" rtl="0">
              <a:lnSpc>
                <a:spcPct val="12285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750"/>
              <a:buFont typeface="Arial" panose="020B0604020202020204" pitchFamily="34" charset="0"/>
              <a:buChar char="•"/>
            </a:pPr>
            <a:r>
              <a:rPr lang="en-US" sz="175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Инструкция о порядке выписки рецептов на изготовление ветеринарных ЛП в ветеринарных аптеках, их отпуска и реализации</a:t>
            </a:r>
            <a:endParaRPr sz="175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Google Shape;284;p25">
            <a:extLst>
              <a:ext uri="{FF2B5EF4-FFF2-40B4-BE49-F238E27FC236}">
                <a16:creationId xmlns:a16="http://schemas.microsoft.com/office/drawing/2014/main" id="{0DE00C9A-3968-4B16-BF40-A59D762B7654}"/>
              </a:ext>
            </a:extLst>
          </p:cNvPr>
          <p:cNvSpPr/>
          <p:nvPr/>
        </p:nvSpPr>
        <p:spPr>
          <a:xfrm>
            <a:off x="5940706" y="2445156"/>
            <a:ext cx="7717393" cy="859735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Google Shape;204;p22">
            <a:extLst>
              <a:ext uri="{FF2B5EF4-FFF2-40B4-BE49-F238E27FC236}">
                <a16:creationId xmlns:a16="http://schemas.microsoft.com/office/drawing/2014/main" id="{08EF28CD-3FBB-4BE1-868F-34C6BA39AB7E}"/>
              </a:ext>
            </a:extLst>
          </p:cNvPr>
          <p:cNvSpPr/>
          <p:nvPr/>
        </p:nvSpPr>
        <p:spPr>
          <a:xfrm>
            <a:off x="6118085" y="2458271"/>
            <a:ext cx="8180439" cy="491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/>
              </a:rPr>
              <a:t>Постановление Минсельхозпрода от 29.09.2025 № 92 </a:t>
            </a:r>
            <a:endParaRPr lang="ru-RU" sz="1600" b="1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(основные положения вступили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21.11.2025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19" name="Google Shape;123;p19">
            <a:extLst>
              <a:ext uri="{FF2B5EF4-FFF2-40B4-BE49-F238E27FC236}">
                <a16:creationId xmlns:a16="http://schemas.microsoft.com/office/drawing/2014/main" id="{7F583500-747B-47E8-B717-E21B6FA19D0E}"/>
              </a:ext>
            </a:extLst>
          </p:cNvPr>
          <p:cNvSpPr/>
          <p:nvPr/>
        </p:nvSpPr>
        <p:spPr>
          <a:xfrm>
            <a:off x="14143967" y="7831384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0" name="Google Shape;124;p19">
            <a:extLst>
              <a:ext uri="{FF2B5EF4-FFF2-40B4-BE49-F238E27FC236}">
                <a16:creationId xmlns:a16="http://schemas.microsoft.com/office/drawing/2014/main" id="{573FA11A-2B66-4F6F-BA50-BB5ED9FE5B30}"/>
              </a:ext>
            </a:extLst>
          </p:cNvPr>
          <p:cNvSpPr/>
          <p:nvPr/>
        </p:nvSpPr>
        <p:spPr>
          <a:xfrm>
            <a:off x="14241599" y="7810762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12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Google Shape;271;p24" descr="preencoded.png">
            <a:extLst>
              <a:ext uri="{FF2B5EF4-FFF2-40B4-BE49-F238E27FC236}">
                <a16:creationId xmlns:a16="http://schemas.microsoft.com/office/drawing/2014/main" id="{C257FB4B-435D-45A2-9BA9-654CECBE259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84541" y="426501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098E10B-2B66-250E-FE78-F22BE21F4A4E}"/>
              </a:ext>
            </a:extLst>
          </p:cNvPr>
          <p:cNvSpPr/>
          <p:nvPr/>
        </p:nvSpPr>
        <p:spPr>
          <a:xfrm>
            <a:off x="7315200" y="5695365"/>
            <a:ext cx="6745802" cy="184280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7" name="Google Shape;207;p22"/>
          <p:cNvSpPr/>
          <p:nvPr/>
        </p:nvSpPr>
        <p:spPr>
          <a:xfrm>
            <a:off x="479888" y="377624"/>
            <a:ext cx="11881445" cy="466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423"/>
              </a:lnSpc>
              <a:buClr>
                <a:srgbClr val="0A1D47"/>
              </a:buClr>
              <a:buSzPts val="2950"/>
              <a:buFont typeface="Arial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ОПУБЛИКОВАНА НОВАЯ НАДЛЕЖАЩАЯ АПТЕЧНАЯ ПРАКТИКА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11" name="Google Shape;211;p2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9888" y="2095498"/>
            <a:ext cx="5277445" cy="315634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2"/>
          <p:cNvSpPr/>
          <p:nvPr/>
        </p:nvSpPr>
        <p:spPr>
          <a:xfrm>
            <a:off x="644910" y="2527994"/>
            <a:ext cx="4985503" cy="315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Упрощение требований к оборудованию</a:t>
            </a:r>
            <a:endParaRPr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3" name="Google Shape;213;p22"/>
          <p:cNvSpPr/>
          <p:nvPr/>
        </p:nvSpPr>
        <p:spPr>
          <a:xfrm>
            <a:off x="644910" y="2947503"/>
            <a:ext cx="4822442" cy="815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Исключено требование об обязательном наличии не менее 2 холодильников для хранения ЛС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4" name="Google Shape;214;p2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63144" y="2095498"/>
            <a:ext cx="5277445" cy="315634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2"/>
          <p:cNvSpPr/>
          <p:nvPr/>
        </p:nvSpPr>
        <p:spPr>
          <a:xfrm>
            <a:off x="8209115" y="2527994"/>
            <a:ext cx="5600074" cy="374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Упрощение информационного стенда</a:t>
            </a:r>
            <a:endParaRPr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6" name="Google Shape;216;p22"/>
          <p:cNvSpPr/>
          <p:nvPr/>
        </p:nvSpPr>
        <p:spPr>
          <a:xfrm>
            <a:off x="8209115" y="2952231"/>
            <a:ext cx="5795427" cy="6992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</a:t>
            </a: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апример, исключена обязанность размещать копию лицензии, правила ЗОЖ и т.д.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17" name="Google Shape;217;p2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9888" y="3901228"/>
            <a:ext cx="5277445" cy="333319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2"/>
          <p:cNvSpPr/>
          <p:nvPr/>
        </p:nvSpPr>
        <p:spPr>
          <a:xfrm>
            <a:off x="571923" y="4457536"/>
            <a:ext cx="5131475" cy="31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Срок хранения изготовленных ЛС</a:t>
            </a:r>
            <a:endParaRPr sz="18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19" name="Google Shape;219;p22"/>
          <p:cNvSpPr/>
          <p:nvPr/>
        </p:nvSpPr>
        <p:spPr>
          <a:xfrm>
            <a:off x="569398" y="4831075"/>
            <a:ext cx="4119563" cy="864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Установлен срок хранения изготовленных в аптеке ЛС – 5 дней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20" name="Google Shape;220;p22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63144" y="3901228"/>
            <a:ext cx="5277445" cy="274381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2"/>
          <p:cNvSpPr/>
          <p:nvPr/>
        </p:nvSpPr>
        <p:spPr>
          <a:xfrm>
            <a:off x="8209115" y="4282155"/>
            <a:ext cx="3297140" cy="357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400"/>
            </a:pPr>
            <a:r>
              <a:rPr lang="en-US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Размещение аптек</a:t>
            </a:r>
            <a:endParaRPr sz="18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22" name="Google Shape;222;p22"/>
          <p:cNvSpPr/>
          <p:nvPr/>
        </p:nvSpPr>
        <p:spPr>
          <a:xfrm>
            <a:off x="8209115" y="4615353"/>
            <a:ext cx="5600074" cy="699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Сохранено правило о не более 1 аптеки в радиусе 500 м, кроме организаций здравоохранения и торговых центров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3915035D-3B79-ACC4-8FB5-DE692CF484EB}"/>
              </a:ext>
            </a:extLst>
          </p:cNvPr>
          <p:cNvSpPr/>
          <p:nvPr/>
        </p:nvSpPr>
        <p:spPr>
          <a:xfrm>
            <a:off x="569398" y="5724643"/>
            <a:ext cx="6745802" cy="1842805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3" name="Google Shape;223;p22"/>
          <p:cNvSpPr/>
          <p:nvPr/>
        </p:nvSpPr>
        <p:spPr>
          <a:xfrm>
            <a:off x="625857" y="5739473"/>
            <a:ext cx="6689343" cy="803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НАП устанавливает правила по аптечному изготовлению, контролю качества, контролю за сроками годности, упаковке и маркировке, условиям хранения, фармацевтическому консультированию, реализации, отпуску лекарственных средств.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" name="Google Shape;225;p22"/>
          <p:cNvSpPr/>
          <p:nvPr/>
        </p:nvSpPr>
        <p:spPr>
          <a:xfrm>
            <a:off x="8209115" y="5739473"/>
            <a:ext cx="5600074" cy="79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63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Одновременно признаны утратившими силу ранее действовавшая НАП, а также ряд иных актов, включая Инструкцию о порядке выписывания рецепта врача и создания электронных рецептов врача.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Google Shape;284;p25">
            <a:extLst>
              <a:ext uri="{FF2B5EF4-FFF2-40B4-BE49-F238E27FC236}">
                <a16:creationId xmlns:a16="http://schemas.microsoft.com/office/drawing/2014/main" id="{141A1274-F702-4839-8DF4-6FB81CAE1290}"/>
              </a:ext>
            </a:extLst>
          </p:cNvPr>
          <p:cNvSpPr/>
          <p:nvPr/>
        </p:nvSpPr>
        <p:spPr>
          <a:xfrm>
            <a:off x="479888" y="1025014"/>
            <a:ext cx="10221979" cy="844385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Google Shape;204;p22">
            <a:extLst>
              <a:ext uri="{FF2B5EF4-FFF2-40B4-BE49-F238E27FC236}">
                <a16:creationId xmlns:a16="http://schemas.microsoft.com/office/drawing/2014/main" id="{4089DA23-A897-43B2-BC45-F13FC392762B}"/>
              </a:ext>
            </a:extLst>
          </p:cNvPr>
          <p:cNvSpPr/>
          <p:nvPr/>
        </p:nvSpPr>
        <p:spPr>
          <a:xfrm>
            <a:off x="569398" y="1160160"/>
            <a:ext cx="10042158" cy="510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7"/>
              </a:rPr>
              <a:t>Постановление Минздрава от 06.10.2025 № 138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13.12.2025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26" name="Google Shape;123;p19">
            <a:extLst>
              <a:ext uri="{FF2B5EF4-FFF2-40B4-BE49-F238E27FC236}">
                <a16:creationId xmlns:a16="http://schemas.microsoft.com/office/drawing/2014/main" id="{B0F4CB58-04DF-4607-87E3-2C451F20B0BC}"/>
              </a:ext>
            </a:extLst>
          </p:cNvPr>
          <p:cNvSpPr/>
          <p:nvPr/>
        </p:nvSpPr>
        <p:spPr>
          <a:xfrm>
            <a:off x="14143967" y="7810762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7" name="Google Shape;124;p19">
            <a:extLst>
              <a:ext uri="{FF2B5EF4-FFF2-40B4-BE49-F238E27FC236}">
                <a16:creationId xmlns:a16="http://schemas.microsoft.com/office/drawing/2014/main" id="{9FF6189C-EC14-479A-A6BE-EB239EA9CFE6}"/>
              </a:ext>
            </a:extLst>
          </p:cNvPr>
          <p:cNvSpPr/>
          <p:nvPr/>
        </p:nvSpPr>
        <p:spPr>
          <a:xfrm>
            <a:off x="14241599" y="7790140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13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Google Shape;271;p24" descr="preencoded.png">
            <a:extLst>
              <a:ext uri="{FF2B5EF4-FFF2-40B4-BE49-F238E27FC236}">
                <a16:creationId xmlns:a16="http://schemas.microsoft.com/office/drawing/2014/main" id="{19419DF3-6B6A-4E97-9252-D05BB87C882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015107" y="379131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4"/>
          <p:cNvSpPr/>
          <p:nvPr/>
        </p:nvSpPr>
        <p:spPr>
          <a:xfrm>
            <a:off x="625845" y="395552"/>
            <a:ext cx="10911399" cy="370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53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4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ИЗМЕНЕНИЯ В ПОРЯДКЕ ПРОВЕДЕНИЯ ГОСЗАКУПОК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49" name="Google Shape;249;p24"/>
          <p:cNvSpPr/>
          <p:nvPr/>
        </p:nvSpPr>
        <p:spPr>
          <a:xfrm>
            <a:off x="625846" y="982649"/>
            <a:ext cx="11588732" cy="920353"/>
          </a:xfrm>
          <a:prstGeom prst="roundRect">
            <a:avLst>
              <a:gd name="adj" fmla="val 6224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1" name="Google Shape;251;p24"/>
          <p:cNvSpPr/>
          <p:nvPr/>
        </p:nvSpPr>
        <p:spPr>
          <a:xfrm>
            <a:off x="1038397" y="1005507"/>
            <a:ext cx="10911398" cy="381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en-US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Постановление Правительства от 08.05.2025 № 252 </a:t>
            </a:r>
            <a:r>
              <a:rPr lang="en-US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en-US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10.08.2025</a:t>
            </a:r>
            <a:r>
              <a:rPr lang="en-US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  <a:endParaRPr sz="1600" dirty="0"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52" name="Google Shape;252;p24"/>
          <p:cNvSpPr/>
          <p:nvPr/>
        </p:nvSpPr>
        <p:spPr>
          <a:xfrm>
            <a:off x="1038397" y="1458661"/>
            <a:ext cx="8639770" cy="451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en-US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/>
              </a:rPr>
              <a:t>Постановление МАРТ от 07.10.2025 № </a:t>
            </a:r>
            <a:r>
              <a:rPr lang="en-US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/>
              </a:rPr>
              <a:t>65</a:t>
            </a:r>
            <a:r>
              <a:rPr lang="en-US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(вступило в силу </a:t>
            </a:r>
            <a:r>
              <a:rPr lang="en-US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29.11.2025</a:t>
            </a:r>
            <a:r>
              <a:rPr lang="en-US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  <a:endParaRPr sz="1600" dirty="0"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53" name="Google Shape;253;p24"/>
          <p:cNvSpPr/>
          <p:nvPr/>
        </p:nvSpPr>
        <p:spPr>
          <a:xfrm>
            <a:off x="625846" y="2029923"/>
            <a:ext cx="11467271" cy="721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7586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450"/>
              <a:buFont typeface="Roboto"/>
              <a:buNone/>
            </a:pPr>
            <a:r>
              <a:rPr lang="en-US" sz="16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Обязательный электронный формат для закупок из одного источника в случаях:</a:t>
            </a:r>
            <a:endParaRPr sz="16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54" name="Google Shape;254;p24"/>
          <p:cNvSpPr/>
          <p:nvPr/>
        </p:nvSpPr>
        <p:spPr>
          <a:xfrm>
            <a:off x="625845" y="2322707"/>
            <a:ext cx="10949788" cy="24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Char char="•"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признания процедуры госзакупки несостоявшейся (п. 7 приложения к Закону о госзакупках)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5" name="Google Shape;255;p24"/>
          <p:cNvSpPr/>
          <p:nvPr/>
        </p:nvSpPr>
        <p:spPr>
          <a:xfrm>
            <a:off x="625847" y="2758617"/>
            <a:ext cx="14004553" cy="315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Char char="•"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приобретения товаров/работ/услуг, ориентированная стоимость годовой потребности 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 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которых составляет </a:t>
            </a:r>
            <a:endParaRPr lang="ru-RU" sz="1600" b="0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     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от 50 до 500 БВ (п. 9 приложения)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7" name="Google Shape;257;p24"/>
          <p:cNvSpPr/>
          <p:nvPr/>
        </p:nvSpPr>
        <p:spPr>
          <a:xfrm>
            <a:off x="2729609" y="3561055"/>
            <a:ext cx="4510207" cy="41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3250"/>
              <a:buFont typeface="Roboto"/>
              <a:buNone/>
            </a:pPr>
            <a:r>
              <a:rPr lang="en-US" sz="40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0,1</a:t>
            </a:r>
            <a:r>
              <a:rPr lang="ru-RU" sz="40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%</a:t>
            </a:r>
            <a:endParaRPr sz="40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8" name="Google Shape;258;p24"/>
          <p:cNvSpPr/>
          <p:nvPr/>
        </p:nvSpPr>
        <p:spPr>
          <a:xfrm>
            <a:off x="3877375" y="4083037"/>
            <a:ext cx="1587222" cy="198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916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endParaRPr sz="20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9" name="Google Shape;259;p24"/>
          <p:cNvSpPr/>
          <p:nvPr/>
        </p:nvSpPr>
        <p:spPr>
          <a:xfrm>
            <a:off x="2647774" y="4083614"/>
            <a:ext cx="4510207" cy="479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ru-RU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 </a:t>
            </a:r>
            <a:r>
              <a:rPr lang="en-US" sz="1800" b="0" i="0" u="none" strike="noStrike" cap="none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суммы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договора</a:t>
            </a:r>
            <a:endParaRPr lang="ru-RU" sz="1800" b="0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(но не более 1 БВ)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0" name="Google Shape;260;p24"/>
          <p:cNvSpPr/>
          <p:nvPr/>
        </p:nvSpPr>
        <p:spPr>
          <a:xfrm>
            <a:off x="7628121" y="3429119"/>
            <a:ext cx="4510326" cy="41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3250"/>
              <a:buFont typeface="Roboto"/>
              <a:buNone/>
            </a:pPr>
            <a:r>
              <a:rPr lang="en-US" sz="40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50</a:t>
            </a:r>
            <a:endParaRPr sz="40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1" name="Google Shape;261;p24"/>
          <p:cNvSpPr/>
          <p:nvPr/>
        </p:nvSpPr>
        <p:spPr>
          <a:xfrm>
            <a:off x="9678167" y="3607448"/>
            <a:ext cx="1587222" cy="198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916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20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БВ</a:t>
            </a:r>
            <a:endParaRPr sz="20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2" name="Google Shape;262;p24"/>
          <p:cNvSpPr/>
          <p:nvPr/>
        </p:nvSpPr>
        <p:spPr>
          <a:xfrm>
            <a:off x="7206847" y="4146242"/>
            <a:ext cx="5294215" cy="44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30000"/>
              </a:lnSpc>
              <a:buClr>
                <a:srgbClr val="030D2B"/>
              </a:buClr>
              <a:buSzPts val="950"/>
            </a:pPr>
            <a:r>
              <a:rPr lang="en-US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Плата не взимается, </a:t>
            </a:r>
            <a:r>
              <a:rPr lang="en-US" sz="1800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если</a:t>
            </a:r>
            <a:r>
              <a:rPr lang="en-US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lang="ru-RU" sz="18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algn="ctr">
              <a:lnSpc>
                <a:spcPct val="130000"/>
              </a:lnSpc>
              <a:buClr>
                <a:srgbClr val="030D2B"/>
              </a:buClr>
              <a:buSzPts val="950"/>
            </a:pPr>
            <a:r>
              <a:rPr lang="en-US" sz="1800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сумма</a:t>
            </a:r>
            <a:r>
              <a:rPr lang="en-US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en-US" sz="1800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закупки</a:t>
            </a:r>
            <a:r>
              <a:rPr lang="ru-RU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en-US" sz="1800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</a:t>
            </a:r>
            <a:r>
              <a:rPr lang="en-US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превышает</a:t>
            </a:r>
            <a:endParaRPr sz="18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63" name="Google Shape;263;p24"/>
          <p:cNvSpPr/>
          <p:nvPr/>
        </p:nvSpPr>
        <p:spPr>
          <a:xfrm>
            <a:off x="625845" y="5914829"/>
            <a:ext cx="5662065" cy="441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7586"/>
              </a:lnSpc>
              <a:buClr>
                <a:srgbClr val="0A1D47"/>
              </a:buClr>
              <a:buSzPts val="1450"/>
              <a:buFont typeface="Arial"/>
              <a:buNone/>
            </a:pPr>
            <a:r>
              <a:rPr lang="en-US" sz="18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Изучение </a:t>
            </a:r>
            <a:endParaRPr lang="ru-RU" sz="18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>
              <a:lnSpc>
                <a:spcPct val="127586"/>
              </a:lnSpc>
              <a:buClr>
                <a:srgbClr val="0A1D47"/>
              </a:buClr>
              <a:buSzPts val="1450"/>
              <a:buFont typeface="Arial"/>
              <a:buNone/>
            </a:pPr>
            <a:r>
              <a:rPr lang="en-US" sz="18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конъюнктуры </a:t>
            </a:r>
            <a:endParaRPr lang="ru-RU" sz="18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>
              <a:lnSpc>
                <a:spcPct val="127586"/>
              </a:lnSpc>
              <a:buClr>
                <a:srgbClr val="0A1D47"/>
              </a:buClr>
              <a:buSzPts val="1450"/>
              <a:buFont typeface="Arial"/>
              <a:buNone/>
            </a:pPr>
            <a:r>
              <a:rPr lang="en-US" sz="18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рынка</a:t>
            </a:r>
            <a:endParaRPr sz="18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64" name="Google Shape;264;p24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12579" y="5144241"/>
            <a:ext cx="5391709" cy="507921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4"/>
          <p:cNvSpPr/>
          <p:nvPr/>
        </p:nvSpPr>
        <p:spPr>
          <a:xfrm>
            <a:off x="3775366" y="5798380"/>
            <a:ext cx="3728923" cy="376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916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Было: 5 поставщиков</a:t>
            </a:r>
            <a:endParaRPr sz="16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Google Shape;266;p24"/>
          <p:cNvSpPr/>
          <p:nvPr/>
        </p:nvSpPr>
        <p:spPr>
          <a:xfrm>
            <a:off x="3775366" y="6175084"/>
            <a:ext cx="4335780" cy="406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Количество потенциальных поставщиков, которым необходимо направить заявки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7" name="Google Shape;267;p24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04289" y="5129239"/>
            <a:ext cx="4713454" cy="507921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4"/>
          <p:cNvSpPr/>
          <p:nvPr/>
        </p:nvSpPr>
        <p:spPr>
          <a:xfrm>
            <a:off x="8449901" y="5847792"/>
            <a:ext cx="4117701" cy="393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916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Стало: 3 поставщика</a:t>
            </a:r>
            <a:endParaRPr sz="16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9" name="Google Shape;269;p24"/>
          <p:cNvSpPr/>
          <p:nvPr/>
        </p:nvSpPr>
        <p:spPr>
          <a:xfrm>
            <a:off x="8449901" y="6175084"/>
            <a:ext cx="4335780" cy="203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Сокращено количество обязательных запросов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0" name="Google Shape;270;p24"/>
          <p:cNvSpPr/>
          <p:nvPr/>
        </p:nvSpPr>
        <p:spPr>
          <a:xfrm>
            <a:off x="634671" y="7163277"/>
            <a:ext cx="12074155" cy="670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Новый способ изучения конъюнктуры рынка: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Получение информации от потенциальных поставщиков без направления заявок о предоставлении информации (например, путем получения рассылки на электронную почту).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Google Shape;123;p19">
            <a:extLst>
              <a:ext uri="{FF2B5EF4-FFF2-40B4-BE49-F238E27FC236}">
                <a16:creationId xmlns:a16="http://schemas.microsoft.com/office/drawing/2014/main" id="{45A29FC6-545C-4161-B34F-DC4CF1EE5F07}"/>
              </a:ext>
            </a:extLst>
          </p:cNvPr>
          <p:cNvSpPr/>
          <p:nvPr/>
        </p:nvSpPr>
        <p:spPr>
          <a:xfrm>
            <a:off x="14143967" y="7826528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9" name="Google Shape;124;p19">
            <a:extLst>
              <a:ext uri="{FF2B5EF4-FFF2-40B4-BE49-F238E27FC236}">
                <a16:creationId xmlns:a16="http://schemas.microsoft.com/office/drawing/2014/main" id="{A305925E-56C3-4DB5-B08D-3599F76317F6}"/>
              </a:ext>
            </a:extLst>
          </p:cNvPr>
          <p:cNvSpPr/>
          <p:nvPr/>
        </p:nvSpPr>
        <p:spPr>
          <a:xfrm>
            <a:off x="14241599" y="7805906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14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Блок-схема: ссылка на другую страницу 1">
            <a:extLst>
              <a:ext uri="{FF2B5EF4-FFF2-40B4-BE49-F238E27FC236}">
                <a16:creationId xmlns:a16="http://schemas.microsoft.com/office/drawing/2014/main" id="{8590B5A7-D0DF-B290-694C-DB974C3CD864}"/>
              </a:ext>
            </a:extLst>
          </p:cNvPr>
          <p:cNvSpPr/>
          <p:nvPr/>
        </p:nvSpPr>
        <p:spPr>
          <a:xfrm rot="16200000">
            <a:off x="648113" y="3596537"/>
            <a:ext cx="2052183" cy="2096718"/>
          </a:xfrm>
          <a:prstGeom prst="flowChartOffpageConnector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6" name="Google Shape;256;p24"/>
          <p:cNvSpPr/>
          <p:nvPr/>
        </p:nvSpPr>
        <p:spPr>
          <a:xfrm>
            <a:off x="974128" y="4294011"/>
            <a:ext cx="1872249" cy="7416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7586"/>
              </a:lnSpc>
              <a:buClr>
                <a:srgbClr val="0A1D47"/>
              </a:buClr>
              <a:buSzPts val="1450"/>
            </a:pPr>
            <a:r>
              <a:rPr lang="en-US" sz="20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Плата </a:t>
            </a:r>
            <a:endParaRPr lang="ru-RU" sz="20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>
              <a:lnSpc>
                <a:spcPct val="127586"/>
              </a:lnSpc>
              <a:buClr>
                <a:srgbClr val="0A1D47"/>
              </a:buClr>
              <a:buSzPts val="1450"/>
            </a:pPr>
            <a:r>
              <a:rPr lang="en-US" sz="20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оператору</a:t>
            </a:r>
            <a:endParaRPr sz="20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31" name="Google Shape;271;p24" descr="preencoded.png">
            <a:extLst>
              <a:ext uri="{FF2B5EF4-FFF2-40B4-BE49-F238E27FC236}">
                <a16:creationId xmlns:a16="http://schemas.microsoft.com/office/drawing/2014/main" id="{EEBF3867-2313-4CED-97B7-636715586A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86320" y="504612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5"/>
          <p:cNvSpPr/>
          <p:nvPr/>
        </p:nvSpPr>
        <p:spPr>
          <a:xfrm>
            <a:off x="736868" y="457359"/>
            <a:ext cx="10326243" cy="385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315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8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СОЗДАН ОФИС ЦИФРОВИЗАЦИИ ЗДРАВООХРАНЕНИЯ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83" name="Google Shape;283;p25"/>
          <p:cNvSpPr/>
          <p:nvPr/>
        </p:nvSpPr>
        <p:spPr>
          <a:xfrm>
            <a:off x="736867" y="1924327"/>
            <a:ext cx="3681515" cy="844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7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ГУ «Республиканский научно-практический центр медицинских технологий, информатизации, управления и экономики здравоохранения» </a:t>
            </a:r>
            <a:r>
              <a:rPr lang="en-US" sz="17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определено офисом цифровизации.</a:t>
            </a:r>
            <a:endParaRPr sz="17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4" name="Google Shape;284;p25"/>
          <p:cNvSpPr/>
          <p:nvPr/>
        </p:nvSpPr>
        <p:spPr>
          <a:xfrm>
            <a:off x="5089134" y="1906238"/>
            <a:ext cx="6928686" cy="1944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7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Завершено создание единого центра, который </a:t>
            </a:r>
            <a:r>
              <a:rPr lang="en-US" sz="1700" b="0" i="0" u="none" strike="noStrike" cap="none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будет</a:t>
            </a:r>
            <a:r>
              <a:rPr lang="en-US" sz="17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en-US" sz="1700" b="0" i="0" u="none" strike="noStrike" cap="none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обеспечивать</a:t>
            </a:r>
            <a:r>
              <a:rPr lang="ru-RU" sz="17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:</a:t>
            </a: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700" b="0" i="0" u="none" strike="noStrike" cap="none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реализацию</a:t>
            </a:r>
            <a:r>
              <a:rPr lang="en-US" sz="17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цифровых инициатив в системе здравоохранения, включая внедрение отраслевых IT-решений, </a:t>
            </a:r>
            <a:endParaRPr lang="ru-RU" sz="1700" b="0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700" b="0" i="0" u="none" strike="noStrike" cap="none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координацию</a:t>
            </a:r>
            <a:r>
              <a:rPr lang="en-US" sz="17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таких проектов, </a:t>
            </a:r>
            <a:endParaRPr lang="ru-RU" sz="1700" b="0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285750" marR="0" lvl="0" indent="-28575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Arial" panose="020B0604020202020204" pitchFamily="34" charset="0"/>
              <a:buChar char="•"/>
            </a:pPr>
            <a:r>
              <a:rPr lang="en-US" sz="1700" b="0" i="0" u="none" strike="noStrike" cap="none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сопровождение</a:t>
            </a:r>
            <a:r>
              <a:rPr lang="en-US" sz="17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и развитие государственных медицинских информационных систем.</a:t>
            </a:r>
            <a:endParaRPr sz="17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" name="Google Shape;286;p2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6867" y="4513961"/>
            <a:ext cx="237321" cy="339875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5"/>
          <p:cNvSpPr/>
          <p:nvPr/>
        </p:nvSpPr>
        <p:spPr>
          <a:xfrm>
            <a:off x="1205983" y="4539694"/>
            <a:ext cx="2367014" cy="192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Нормативная работа</a:t>
            </a:r>
            <a:endParaRPr sz="16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8" name="Google Shape;288;p25"/>
          <p:cNvSpPr/>
          <p:nvPr/>
        </p:nvSpPr>
        <p:spPr>
          <a:xfrm>
            <a:off x="765928" y="4900391"/>
            <a:ext cx="3412808" cy="844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30000"/>
              </a:lnSpc>
              <a:buClr>
                <a:srgbClr val="030D2B"/>
              </a:buClr>
              <a:buSzPts val="1150"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Подготовка предложений по НПА, стратегиям и планам цифрового развития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89" name="Google Shape;289;p25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53128" y="4446275"/>
            <a:ext cx="423395" cy="38676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25"/>
          <p:cNvSpPr/>
          <p:nvPr/>
        </p:nvSpPr>
        <p:spPr>
          <a:xfrm>
            <a:off x="4983029" y="4520918"/>
            <a:ext cx="1833920" cy="229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Разработка ПО</a:t>
            </a:r>
            <a:endParaRPr sz="16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1" name="Google Shape;291;p25"/>
          <p:cNvSpPr/>
          <p:nvPr/>
        </p:nvSpPr>
        <p:spPr>
          <a:xfrm>
            <a:off x="4353128" y="4850451"/>
            <a:ext cx="4200349" cy="783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30000"/>
              </a:lnSpc>
              <a:buClr>
                <a:srgbClr val="030D2B"/>
              </a:buClr>
              <a:buSzPts val="1150"/>
              <a:buFont typeface="Arial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Разработка ТЗ, создание и сопровождение государственных цифровых платформ и информационных систем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92" name="Google Shape;292;p25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553477" y="4446275"/>
            <a:ext cx="423395" cy="303838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5"/>
          <p:cNvSpPr/>
          <p:nvPr/>
        </p:nvSpPr>
        <p:spPr>
          <a:xfrm>
            <a:off x="8976872" y="4476923"/>
            <a:ext cx="4781411" cy="317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Поддержка информационных систем</a:t>
            </a:r>
            <a:endParaRPr sz="16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4" name="Google Shape;294;p25"/>
          <p:cNvSpPr/>
          <p:nvPr/>
        </p:nvSpPr>
        <p:spPr>
          <a:xfrm>
            <a:off x="8765174" y="4850451"/>
            <a:ext cx="3681516" cy="688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30000"/>
              </a:lnSpc>
              <a:buClr>
                <a:srgbClr val="030D2B"/>
              </a:buClr>
              <a:buSzPts val="1150"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Доработка и поддержка медицинских информационных систем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95" name="Google Shape;295;p25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5929" y="6172618"/>
            <a:ext cx="208259" cy="317183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5"/>
          <p:cNvSpPr/>
          <p:nvPr/>
        </p:nvSpPr>
        <p:spPr>
          <a:xfrm>
            <a:off x="1205983" y="6185960"/>
            <a:ext cx="2570213" cy="317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Приемка проектов</a:t>
            </a:r>
            <a:endParaRPr sz="16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" name="Google Shape;297;p25"/>
          <p:cNvSpPr/>
          <p:nvPr/>
        </p:nvSpPr>
        <p:spPr>
          <a:xfrm>
            <a:off x="736867" y="6606009"/>
            <a:ext cx="3412808" cy="469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Участие в приемке результатов цифровых проектов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8" name="Google Shape;298;p25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62092" y="6214110"/>
            <a:ext cx="414431" cy="317182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25"/>
          <p:cNvSpPr/>
          <p:nvPr/>
        </p:nvSpPr>
        <p:spPr>
          <a:xfrm>
            <a:off x="4983029" y="6185960"/>
            <a:ext cx="3681516" cy="317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Заказчик программ</a:t>
            </a:r>
            <a:endParaRPr sz="16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0" name="Google Shape;300;p25"/>
          <p:cNvSpPr/>
          <p:nvPr/>
        </p:nvSpPr>
        <p:spPr>
          <a:xfrm>
            <a:off x="4362092" y="6606009"/>
            <a:ext cx="4426582" cy="783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30000"/>
              </a:lnSpc>
              <a:buClr>
                <a:srgbClr val="030D2B"/>
              </a:buClr>
              <a:buSzPts val="115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Офис цифровизации будет</a:t>
            </a: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выступать заказчиком программ цифровизации по решению Минздрава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7" name="Google Shape;284;p25">
            <a:extLst>
              <a:ext uri="{FF2B5EF4-FFF2-40B4-BE49-F238E27FC236}">
                <a16:creationId xmlns:a16="http://schemas.microsoft.com/office/drawing/2014/main" id="{2AA58576-F93F-4575-99F3-7FD52A03A984}"/>
              </a:ext>
            </a:extLst>
          </p:cNvPr>
          <p:cNvSpPr/>
          <p:nvPr/>
        </p:nvSpPr>
        <p:spPr>
          <a:xfrm>
            <a:off x="736868" y="980874"/>
            <a:ext cx="10221979" cy="645194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Google Shape;204;p22">
            <a:extLst>
              <a:ext uri="{FF2B5EF4-FFF2-40B4-BE49-F238E27FC236}">
                <a16:creationId xmlns:a16="http://schemas.microsoft.com/office/drawing/2014/main" id="{B4F814FF-BB23-47A4-86E1-3BDBE5CB52FD}"/>
              </a:ext>
            </a:extLst>
          </p:cNvPr>
          <p:cNvSpPr/>
          <p:nvPr/>
        </p:nvSpPr>
        <p:spPr>
          <a:xfrm>
            <a:off x="826378" y="1116019"/>
            <a:ext cx="10042158" cy="510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Приказ Минздрава от 22.10.2025 № 1241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22.10.2025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29" name="Google Shape;123;p19">
            <a:extLst>
              <a:ext uri="{FF2B5EF4-FFF2-40B4-BE49-F238E27FC236}">
                <a16:creationId xmlns:a16="http://schemas.microsoft.com/office/drawing/2014/main" id="{4763530A-F23C-4C67-A30E-A1747C06D0FE}"/>
              </a:ext>
            </a:extLst>
          </p:cNvPr>
          <p:cNvSpPr/>
          <p:nvPr/>
        </p:nvSpPr>
        <p:spPr>
          <a:xfrm>
            <a:off x="14143967" y="7810762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0" name="Google Shape;124;p19">
            <a:extLst>
              <a:ext uri="{FF2B5EF4-FFF2-40B4-BE49-F238E27FC236}">
                <a16:creationId xmlns:a16="http://schemas.microsoft.com/office/drawing/2014/main" id="{FF4B877E-7240-4634-8DF1-F91B8E81F013}"/>
              </a:ext>
            </a:extLst>
          </p:cNvPr>
          <p:cNvSpPr/>
          <p:nvPr/>
        </p:nvSpPr>
        <p:spPr>
          <a:xfrm>
            <a:off x="14241599" y="7790140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5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Google Shape;271;p24" descr="preencoded.png">
            <a:extLst>
              <a:ext uri="{FF2B5EF4-FFF2-40B4-BE49-F238E27FC236}">
                <a16:creationId xmlns:a16="http://schemas.microsoft.com/office/drawing/2014/main" id="{A302DF71-28E6-4A42-9A67-124990091B77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105578" y="418838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49;p24">
            <a:extLst>
              <a:ext uri="{FF2B5EF4-FFF2-40B4-BE49-F238E27FC236}">
                <a16:creationId xmlns:a16="http://schemas.microsoft.com/office/drawing/2014/main" id="{E4A8ECCF-4AC3-4D5A-AA7A-564B72877888}"/>
              </a:ext>
            </a:extLst>
          </p:cNvPr>
          <p:cNvSpPr/>
          <p:nvPr/>
        </p:nvSpPr>
        <p:spPr>
          <a:xfrm>
            <a:off x="0" y="5294165"/>
            <a:ext cx="14630400" cy="3015137"/>
          </a:xfrm>
          <a:prstGeom prst="roundRect">
            <a:avLst>
              <a:gd name="adj" fmla="val 6224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7" name="Google Shape;307;p26"/>
          <p:cNvSpPr/>
          <p:nvPr/>
        </p:nvSpPr>
        <p:spPr>
          <a:xfrm>
            <a:off x="1797129" y="1146898"/>
            <a:ext cx="3816787" cy="477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</a:pPr>
            <a:endParaRPr sz="3000" b="0" i="0" u="none" strike="noStrike" cap="none" dirty="0"/>
          </a:p>
        </p:txBody>
      </p:sp>
      <p:pic>
        <p:nvPicPr>
          <p:cNvPr id="308" name="Google Shape;308;p2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3757" y="1799415"/>
            <a:ext cx="3816787" cy="372514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6"/>
          <p:cNvSpPr/>
          <p:nvPr/>
        </p:nvSpPr>
        <p:spPr>
          <a:xfrm>
            <a:off x="1797129" y="5699995"/>
            <a:ext cx="3395760" cy="425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33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500"/>
              <a:buFont typeface="Roboto"/>
              <a:buNone/>
            </a:pPr>
            <a:r>
              <a:rPr lang="en-US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Сергей Сущеня</a:t>
            </a:r>
            <a:endParaRPr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0" name="Google Shape;310;p26"/>
          <p:cNvSpPr/>
          <p:nvPr/>
        </p:nvSpPr>
        <p:spPr>
          <a:xfrm>
            <a:off x="1227661" y="6209225"/>
            <a:ext cx="5331738" cy="244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Руководитель направления Life Science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3" name="Google Shape;313;p26"/>
          <p:cNvSpPr/>
          <p:nvPr/>
        </p:nvSpPr>
        <p:spPr>
          <a:xfrm>
            <a:off x="1797129" y="7329368"/>
            <a:ext cx="5331738" cy="244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</a:pPr>
            <a:endParaRPr sz="12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4" name="Google Shape;314;p2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13692" y="1762500"/>
            <a:ext cx="4143388" cy="3747633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6"/>
          <p:cNvSpPr/>
          <p:nvPr/>
        </p:nvSpPr>
        <p:spPr>
          <a:xfrm>
            <a:off x="10149892" y="5739656"/>
            <a:ext cx="4005752" cy="253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3333"/>
              </a:lnSpc>
              <a:buClr>
                <a:srgbClr val="0A1D47"/>
              </a:buClr>
              <a:buSzPts val="1500"/>
            </a:pPr>
            <a:r>
              <a:rPr lang="en-US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Денис Валюкевич</a:t>
            </a:r>
            <a:endParaRPr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6" name="Google Shape;316;p26"/>
          <p:cNvSpPr/>
          <p:nvPr/>
        </p:nvSpPr>
        <p:spPr>
          <a:xfrm>
            <a:off x="9486899" y="6222903"/>
            <a:ext cx="5331738" cy="244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Старший юрист направления Life Science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319" name="Google Shape;319;p26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03023" y="765605"/>
            <a:ext cx="4024354" cy="603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Изображение выглядит как шаблон, прямоугольный, Симметрия, пиксел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DF26159-B6AE-4764-9D75-8462460AC5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6482" y="4002796"/>
            <a:ext cx="2599650" cy="259965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символ, логотип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E74F9B3-46AD-F0A2-9138-F33F6C244F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49050" y="6878534"/>
            <a:ext cx="764410" cy="425411"/>
          </a:xfrm>
          <a:prstGeom prst="rect">
            <a:avLst/>
          </a:prstGeom>
        </p:spPr>
      </p:pic>
      <p:sp>
        <p:nvSpPr>
          <p:cNvPr id="14" name="Google Shape;311;p26">
            <a:extLst>
              <a:ext uri="{FF2B5EF4-FFF2-40B4-BE49-F238E27FC236}">
                <a16:creationId xmlns:a16="http://schemas.microsoft.com/office/drawing/2014/main" id="{0772FAC0-64A5-317B-7934-084B6FEBFB2A}"/>
              </a:ext>
            </a:extLst>
          </p:cNvPr>
          <p:cNvSpPr/>
          <p:nvPr/>
        </p:nvSpPr>
        <p:spPr>
          <a:xfrm>
            <a:off x="6097682" y="6895488"/>
            <a:ext cx="3229695" cy="425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@REVERA_lifescience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6" name="Google Shape;311;p26">
            <a:extLst>
              <a:ext uri="{FF2B5EF4-FFF2-40B4-BE49-F238E27FC236}">
                <a16:creationId xmlns:a16="http://schemas.microsoft.com/office/drawing/2014/main" id="{D1EF8A65-2AE8-4069-9CD0-931A2AB426F0}"/>
              </a:ext>
            </a:extLst>
          </p:cNvPr>
          <p:cNvSpPr/>
          <p:nvPr/>
        </p:nvSpPr>
        <p:spPr>
          <a:xfrm>
            <a:off x="1992927" y="6610937"/>
            <a:ext cx="2470071" cy="381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+375 (29) 377-69-38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7" name="Google Shape;312;p26">
            <a:extLst>
              <a:ext uri="{FF2B5EF4-FFF2-40B4-BE49-F238E27FC236}">
                <a16:creationId xmlns:a16="http://schemas.microsoft.com/office/drawing/2014/main" id="{C3BAC1D5-C664-4303-AB3F-B6B847714D16}"/>
              </a:ext>
            </a:extLst>
          </p:cNvPr>
          <p:cNvSpPr/>
          <p:nvPr/>
        </p:nvSpPr>
        <p:spPr>
          <a:xfrm>
            <a:off x="1697162" y="6992532"/>
            <a:ext cx="2805399" cy="425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00"/>
              <a:buFont typeface="Roboto"/>
              <a:buNone/>
            </a:pPr>
            <a:r>
              <a:rPr lang="en-US" b="0" i="0" u="sng" strike="noStrike" cap="none" dirty="0">
                <a:solidFill>
                  <a:schemeClr val="hlink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9"/>
              </a:rPr>
              <a:t>s.</a:t>
            </a:r>
            <a:r>
              <a:rPr lang="en-US" sz="1600" b="0" i="0" u="sng" strike="noStrike" cap="none" dirty="0">
                <a:solidFill>
                  <a:schemeClr val="hlink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9"/>
              </a:rPr>
              <a:t>sushchenua@revera.legal</a:t>
            </a:r>
            <a:endParaRPr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Google Shape;317;p26">
            <a:extLst>
              <a:ext uri="{FF2B5EF4-FFF2-40B4-BE49-F238E27FC236}">
                <a16:creationId xmlns:a16="http://schemas.microsoft.com/office/drawing/2014/main" id="{F7EB73BE-C2D7-4626-8807-E93DC6CA7180}"/>
              </a:ext>
            </a:extLst>
          </p:cNvPr>
          <p:cNvSpPr/>
          <p:nvPr/>
        </p:nvSpPr>
        <p:spPr>
          <a:xfrm>
            <a:off x="10465056" y="6627232"/>
            <a:ext cx="3153002" cy="425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+375 (25) 704-84-41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9" name="Google Shape;318;p26">
            <a:extLst>
              <a:ext uri="{FF2B5EF4-FFF2-40B4-BE49-F238E27FC236}">
                <a16:creationId xmlns:a16="http://schemas.microsoft.com/office/drawing/2014/main" id="{BCCF67F6-0E32-4778-873C-2E5AD79C6C55}"/>
              </a:ext>
            </a:extLst>
          </p:cNvPr>
          <p:cNvSpPr/>
          <p:nvPr/>
        </p:nvSpPr>
        <p:spPr>
          <a:xfrm>
            <a:off x="10167404" y="6992531"/>
            <a:ext cx="2805399" cy="425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00"/>
              <a:buFont typeface="Roboto"/>
              <a:buNone/>
            </a:pPr>
            <a:r>
              <a:rPr lang="en-US" sz="1600" b="0" i="0" u="sng" strike="noStrike" cap="none" dirty="0">
                <a:solidFill>
                  <a:schemeClr val="hlink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0"/>
              </a:rPr>
              <a:t>d.valukevich@revera.legal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318;p26">
            <a:extLst>
              <a:ext uri="{FF2B5EF4-FFF2-40B4-BE49-F238E27FC236}">
                <a16:creationId xmlns:a16="http://schemas.microsoft.com/office/drawing/2014/main" id="{16B7B720-C0FF-3050-17AB-C7E15F400FB3}"/>
              </a:ext>
            </a:extLst>
          </p:cNvPr>
          <p:cNvSpPr/>
          <p:nvPr/>
        </p:nvSpPr>
        <p:spPr>
          <a:xfrm>
            <a:off x="6312162" y="7165108"/>
            <a:ext cx="2316442" cy="425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00"/>
              <a:buFont typeface="Roboto"/>
              <a:buNone/>
            </a:pPr>
            <a:r>
              <a:rPr lang="en-US" sz="2000" u="sng" dirty="0" err="1">
                <a:solidFill>
                  <a:schemeClr val="hlink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1"/>
              </a:rPr>
              <a:t>info</a:t>
            </a:r>
            <a:r>
              <a:rPr lang="en-US" sz="2000" b="0" i="0" u="sng" strike="noStrike" cap="none" dirty="0" err="1">
                <a:solidFill>
                  <a:schemeClr val="hlink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1"/>
              </a:rPr>
              <a:t>@revera.legal</a:t>
            </a:r>
            <a:endParaRPr sz="20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1712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/>
          <p:nvPr/>
        </p:nvSpPr>
        <p:spPr>
          <a:xfrm>
            <a:off x="805080" y="1307112"/>
            <a:ext cx="7556421" cy="2480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3900"/>
              <a:buFont typeface="Roboto"/>
              <a:buNone/>
            </a:pPr>
            <a:r>
              <a:rPr lang="ru-RU" sz="39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ТОП ИЗМЕНЕНИЙ ЗАКОНОДАТЕЛЬСТВА В СФЕРЕ ФАРМАЦЕВТИКИ</a:t>
            </a:r>
          </a:p>
          <a:p>
            <a:pPr marL="0" marR="0" lvl="0" indent="0" algn="l" rtl="0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3900"/>
              <a:buFont typeface="Roboto"/>
              <a:buNone/>
            </a:pPr>
            <a:r>
              <a:rPr lang="ru-RU" sz="39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 ЗДРАВООХРАНЕНИЯ</a:t>
            </a:r>
          </a:p>
        </p:txBody>
      </p:sp>
      <p:sp>
        <p:nvSpPr>
          <p:cNvPr id="62" name="Google Shape;62;p17"/>
          <p:cNvSpPr/>
          <p:nvPr/>
        </p:nvSpPr>
        <p:spPr>
          <a:xfrm>
            <a:off x="4375185" y="5845682"/>
            <a:ext cx="1219297" cy="380762"/>
          </a:xfrm>
          <a:prstGeom prst="roundRect">
            <a:avLst>
              <a:gd name="adj" fmla="val 17171"/>
            </a:avLst>
          </a:prstGeom>
          <a:noFill/>
          <a:ln w="9525" cap="flat" cmpd="sng">
            <a:solidFill>
              <a:srgbClr val="0A1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63;p17"/>
          <p:cNvSpPr/>
          <p:nvPr/>
        </p:nvSpPr>
        <p:spPr>
          <a:xfrm>
            <a:off x="4488514" y="5818102"/>
            <a:ext cx="1035010" cy="254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A1D47"/>
                </a:solidFill>
                <a:latin typeface="Roboto"/>
                <a:ea typeface="Roboto"/>
                <a:cs typeface="Roboto"/>
                <a:sym typeface="Roboto"/>
              </a:rPr>
              <a:t>2025 ГОД</a:t>
            </a:r>
            <a:endParaRPr sz="1600" b="0" i="0" u="none" strike="noStrike" cap="none" dirty="0"/>
          </a:p>
        </p:txBody>
      </p:sp>
      <p:sp>
        <p:nvSpPr>
          <p:cNvPr id="64" name="Google Shape;64;p17"/>
          <p:cNvSpPr/>
          <p:nvPr/>
        </p:nvSpPr>
        <p:spPr>
          <a:xfrm>
            <a:off x="805080" y="4594203"/>
            <a:ext cx="7556421" cy="63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endParaRPr lang="ru-RU" sz="1600" b="0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1" name="Google Shape;144;p21" descr="preencoded.png">
            <a:extLst>
              <a:ext uri="{FF2B5EF4-FFF2-40B4-BE49-F238E27FC236}">
                <a16:creationId xmlns:a16="http://schemas.microsoft.com/office/drawing/2014/main" id="{C4DDA990-02E4-40E6-B783-2BE24499737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2678" y="500331"/>
            <a:ext cx="1748552" cy="23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31;p8" descr="preencoded.png">
            <a:extLst>
              <a:ext uri="{FF2B5EF4-FFF2-40B4-BE49-F238E27FC236}">
                <a16:creationId xmlns:a16="http://schemas.microsoft.com/office/drawing/2014/main" id="{0DF20582-6BCB-4FC3-86A8-FFF16A4B862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95360" y="0"/>
            <a:ext cx="603504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60;p17">
            <a:extLst>
              <a:ext uri="{FF2B5EF4-FFF2-40B4-BE49-F238E27FC236}">
                <a16:creationId xmlns:a16="http://schemas.microsoft.com/office/drawing/2014/main" id="{437776E6-DBB9-4D0E-B9E6-A79287156F50}"/>
              </a:ext>
            </a:extLst>
          </p:cNvPr>
          <p:cNvSpPr/>
          <p:nvPr/>
        </p:nvSpPr>
        <p:spPr>
          <a:xfrm>
            <a:off x="805080" y="4903633"/>
            <a:ext cx="2915478" cy="1376584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" name="Google Shape;61;p17">
            <a:extLst>
              <a:ext uri="{FF2B5EF4-FFF2-40B4-BE49-F238E27FC236}">
                <a16:creationId xmlns:a16="http://schemas.microsoft.com/office/drawing/2014/main" id="{12672B34-2E58-4BE6-B6E0-0CBC8201D0DD}"/>
              </a:ext>
            </a:extLst>
          </p:cNvPr>
          <p:cNvSpPr/>
          <p:nvPr/>
        </p:nvSpPr>
        <p:spPr>
          <a:xfrm>
            <a:off x="1416090" y="5142978"/>
            <a:ext cx="1772587" cy="791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ru-RU" sz="3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ГРУЗИЯ</a:t>
            </a:r>
            <a:endParaRPr sz="34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4692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/>
          <p:nvPr/>
        </p:nvSpPr>
        <p:spPr>
          <a:xfrm>
            <a:off x="205920" y="751244"/>
            <a:ext cx="3334584" cy="444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800"/>
              <a:buFont typeface="Roboto"/>
              <a:buNone/>
            </a:pPr>
            <a:r>
              <a:rPr lang="ru-RU" sz="28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ОГЛАВЛЕНИЕ</a:t>
            </a:r>
            <a:endParaRPr lang="ru-RU" sz="2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Google Shape;72;p18"/>
          <p:cNvSpPr/>
          <p:nvPr/>
        </p:nvSpPr>
        <p:spPr>
          <a:xfrm>
            <a:off x="3310782" y="1835471"/>
            <a:ext cx="459444" cy="22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01</a:t>
            </a:r>
            <a:endParaRPr sz="1100" b="0" i="0" u="none" strike="noStrike" cap="none" dirty="0"/>
          </a:p>
        </p:txBody>
      </p:sp>
      <p:sp>
        <p:nvSpPr>
          <p:cNvPr id="73" name="Google Shape;73;p18"/>
          <p:cNvSpPr/>
          <p:nvPr/>
        </p:nvSpPr>
        <p:spPr>
          <a:xfrm>
            <a:off x="3310782" y="2062047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74" name="Google Shape;74;p18"/>
          <p:cNvSpPr/>
          <p:nvPr/>
        </p:nvSpPr>
        <p:spPr>
          <a:xfrm>
            <a:off x="3310782" y="2163607"/>
            <a:ext cx="3829377" cy="1278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 action="ppaction://hlinksldjump"/>
              </a:rPr>
              <a:t>Контроль за оборотом отдельных ЛС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75" name="Google Shape;75;p18"/>
          <p:cNvSpPr/>
          <p:nvPr/>
        </p:nvSpPr>
        <p:spPr>
          <a:xfrm>
            <a:off x="7315199" y="1835471"/>
            <a:ext cx="357959" cy="22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02</a:t>
            </a:r>
            <a:endParaRPr sz="1100" b="0" i="0" u="none" strike="noStrike" cap="none" dirty="0"/>
          </a:p>
        </p:txBody>
      </p:sp>
      <p:sp>
        <p:nvSpPr>
          <p:cNvPr id="76" name="Google Shape;76;p18"/>
          <p:cNvSpPr/>
          <p:nvPr/>
        </p:nvSpPr>
        <p:spPr>
          <a:xfrm>
            <a:off x="7315200" y="2062047"/>
            <a:ext cx="333470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77" name="Google Shape;77;p18"/>
          <p:cNvSpPr/>
          <p:nvPr/>
        </p:nvSpPr>
        <p:spPr>
          <a:xfrm>
            <a:off x="7315200" y="2163607"/>
            <a:ext cx="3334703" cy="6668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rtl="1">
              <a:lnSpc>
                <a:spcPct val="125000"/>
              </a:lnSpc>
              <a:buClr>
                <a:srgbClr val="030D2B"/>
              </a:buClr>
              <a:buSzPts val="140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 action="ppaction://hlinksldjump"/>
              </a:rPr>
              <a:t>Расширение перечня контролируемых веществ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81" name="Google Shape;81;p18"/>
          <p:cNvSpPr/>
          <p:nvPr/>
        </p:nvSpPr>
        <p:spPr>
          <a:xfrm>
            <a:off x="3310782" y="3442425"/>
            <a:ext cx="459444" cy="17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3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Google Shape;82;p18"/>
          <p:cNvSpPr/>
          <p:nvPr/>
        </p:nvSpPr>
        <p:spPr>
          <a:xfrm>
            <a:off x="3310782" y="3669001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Google Shape;83;p18"/>
          <p:cNvSpPr/>
          <p:nvPr/>
        </p:nvSpPr>
        <p:spPr>
          <a:xfrm>
            <a:off x="3310782" y="3770561"/>
            <a:ext cx="3334583" cy="156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1">
              <a:lnSpc>
                <a:spcPct val="125000"/>
              </a:lnSpc>
              <a:buClr>
                <a:srgbClr val="030D2B"/>
              </a:buClr>
              <a:buSzPts val="1400"/>
              <a:buFont typeface="Arial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5" action="ppaction://hlinksldjump"/>
              </a:rPr>
              <a:t>Приведение системы фармрегулирования в соответствие с международными стандартами качества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84" name="Google Shape;84;p18"/>
          <p:cNvSpPr/>
          <p:nvPr/>
        </p:nvSpPr>
        <p:spPr>
          <a:xfrm>
            <a:off x="7315200" y="3442425"/>
            <a:ext cx="459444" cy="191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4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Google Shape;85;p18"/>
          <p:cNvSpPr/>
          <p:nvPr/>
        </p:nvSpPr>
        <p:spPr>
          <a:xfrm>
            <a:off x="7315200" y="3669001"/>
            <a:ext cx="333470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Google Shape;86;p18"/>
          <p:cNvSpPr/>
          <p:nvPr/>
        </p:nvSpPr>
        <p:spPr>
          <a:xfrm>
            <a:off x="7315200" y="3770560"/>
            <a:ext cx="3476862" cy="1141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40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6" action="ppaction://hlinksldjump"/>
              </a:rPr>
              <a:t>Обновлен перечень ЛС, в отношении которых установлены референтные цены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" name="Google Shape;271;p24" descr="preencoded.png">
            <a:extLst>
              <a:ext uri="{FF2B5EF4-FFF2-40B4-BE49-F238E27FC236}">
                <a16:creationId xmlns:a16="http://schemas.microsoft.com/office/drawing/2014/main" id="{8D36DE76-9D9B-44E2-B13C-76BD62A222A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9198" y="388381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97618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/>
          <p:nvPr/>
        </p:nvSpPr>
        <p:spPr>
          <a:xfrm>
            <a:off x="736868" y="1772895"/>
            <a:ext cx="10870672" cy="927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С </a:t>
            </a:r>
            <a:r>
              <a:rPr lang="en-US" sz="1800" b="1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1 октября 2025 года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 правительство Грузии внедрило централизованное управление оптовой торговлей </a:t>
            </a:r>
            <a:r>
              <a:rPr lang="ru-RU" sz="18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определенными фармацевтическими препаратами, в частности психотропными лекарственными средствами.</a:t>
            </a:r>
            <a:endParaRPr sz="1800" b="0" i="0" u="none" strike="noStrike" cap="none" dirty="0">
              <a:latin typeface="+mn-lt"/>
            </a:endParaRPr>
          </a:p>
        </p:txBody>
      </p:sp>
      <p:sp>
        <p:nvSpPr>
          <p:cNvPr id="55" name="Google Shape;55;p10"/>
          <p:cNvSpPr/>
          <p:nvPr/>
        </p:nvSpPr>
        <p:spPr>
          <a:xfrm>
            <a:off x="736868" y="3188952"/>
            <a:ext cx="4272208" cy="4313312"/>
          </a:xfrm>
          <a:prstGeom prst="roundRect">
            <a:avLst>
              <a:gd name="adj" fmla="val 2471"/>
            </a:avLst>
          </a:prstGeom>
          <a:solidFill>
            <a:srgbClr val="FFFFFF"/>
          </a:solidFill>
          <a:ln w="9525" cap="flat" cmpd="sng">
            <a:solidFill>
              <a:srgbClr val="D2D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56" name="Google Shape;56;p10"/>
          <p:cNvSpPr/>
          <p:nvPr/>
        </p:nvSpPr>
        <p:spPr>
          <a:xfrm>
            <a:off x="914399" y="3403744"/>
            <a:ext cx="4094679" cy="620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9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Государственный надзор</a:t>
            </a:r>
            <a:endParaRPr sz="2000" b="1" i="0" u="none" strike="noStrike" cap="none" dirty="0">
              <a:latin typeface="+mn-lt"/>
            </a:endParaRPr>
          </a:p>
        </p:txBody>
      </p:sp>
      <p:sp>
        <p:nvSpPr>
          <p:cNvPr id="57" name="Google Shape;57;p10"/>
          <p:cNvSpPr/>
          <p:nvPr/>
        </p:nvSpPr>
        <p:spPr>
          <a:xfrm>
            <a:off x="999766" y="4230038"/>
            <a:ext cx="3803333" cy="2127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Усиление контроля за оборотом контролируемых веществ и предотвращение их неправомерного использования и нелегального оборота.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58" name="Google Shape;58;p10"/>
          <p:cNvSpPr/>
          <p:nvPr/>
        </p:nvSpPr>
        <p:spPr>
          <a:xfrm>
            <a:off x="6192175" y="3188952"/>
            <a:ext cx="4839240" cy="4313313"/>
          </a:xfrm>
          <a:prstGeom prst="roundRect">
            <a:avLst>
              <a:gd name="adj" fmla="val 2471"/>
            </a:avLst>
          </a:prstGeom>
          <a:solidFill>
            <a:srgbClr val="FFFFFF"/>
          </a:solidFill>
          <a:ln w="9525" cap="flat" cmpd="sng">
            <a:solidFill>
              <a:srgbClr val="D2D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</p:txBody>
      </p:sp>
      <p:sp>
        <p:nvSpPr>
          <p:cNvPr id="62" name="Google Shape;62;p10"/>
          <p:cNvSpPr/>
          <p:nvPr/>
        </p:nvSpPr>
        <p:spPr>
          <a:xfrm>
            <a:off x="6541477" y="3324499"/>
            <a:ext cx="4207790" cy="620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3076"/>
              </a:lnSpc>
              <a:buClr>
                <a:srgbClr val="030D2B"/>
              </a:buClr>
              <a:buSzPts val="1950"/>
            </a:pPr>
            <a:r>
              <a:rPr lang="ru-RU" sz="2000" b="1" dirty="0">
                <a:solidFill>
                  <a:srgbClr val="030D2B"/>
                </a:solidFill>
                <a:latin typeface="+mn-lt"/>
                <a:ea typeface="Roboto"/>
                <a:sym typeface="Roboto"/>
              </a:rPr>
              <a:t>Ограничение импорта психотропных веществ частными компаниями</a:t>
            </a:r>
            <a:endParaRPr sz="2000" b="1" dirty="0">
              <a:solidFill>
                <a:srgbClr val="030D2B"/>
              </a:solidFill>
              <a:latin typeface="+mn-lt"/>
              <a:ea typeface="Roboto"/>
            </a:endParaRPr>
          </a:p>
        </p:txBody>
      </p:sp>
      <p:sp>
        <p:nvSpPr>
          <p:cNvPr id="63" name="Google Shape;63;p10"/>
          <p:cNvSpPr/>
          <p:nvPr/>
        </p:nvSpPr>
        <p:spPr>
          <a:xfrm>
            <a:off x="6541477" y="4594943"/>
            <a:ext cx="4064584" cy="2907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12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Ввоз и вывоз препаратов особого контроля — исключительно для юридических лиц с лицензией. Импорт наркотических и психотропных веществ допускается только для государственных или подконтрольных государству организаций.</a:t>
            </a:r>
          </a:p>
        </p:txBody>
      </p:sp>
      <p:sp>
        <p:nvSpPr>
          <p:cNvPr id="13" name="Google Shape;279;p25">
            <a:extLst>
              <a:ext uri="{FF2B5EF4-FFF2-40B4-BE49-F238E27FC236}">
                <a16:creationId xmlns:a16="http://schemas.microsoft.com/office/drawing/2014/main" id="{9E37633B-7F12-49A0-83CB-FCFD32B4BBD3}"/>
              </a:ext>
            </a:extLst>
          </p:cNvPr>
          <p:cNvSpPr/>
          <p:nvPr/>
        </p:nvSpPr>
        <p:spPr>
          <a:xfrm>
            <a:off x="736868" y="857484"/>
            <a:ext cx="13818396" cy="385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315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8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КОНТРОЛЬ ЗА ОБОРОТОМ ОТДЕЛЬНЫХ ЛС</a:t>
            </a:r>
          </a:p>
        </p:txBody>
      </p:sp>
      <p:sp>
        <p:nvSpPr>
          <p:cNvPr id="14" name="Google Shape;123;p19">
            <a:extLst>
              <a:ext uri="{FF2B5EF4-FFF2-40B4-BE49-F238E27FC236}">
                <a16:creationId xmlns:a16="http://schemas.microsoft.com/office/drawing/2014/main" id="{D0A8B04B-9608-4B06-AA2F-B5097B8CF0F9}"/>
              </a:ext>
            </a:extLst>
          </p:cNvPr>
          <p:cNvSpPr/>
          <p:nvPr/>
        </p:nvSpPr>
        <p:spPr>
          <a:xfrm>
            <a:off x="14143967" y="7831015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5" name="Google Shape;124;p19">
            <a:extLst>
              <a:ext uri="{FF2B5EF4-FFF2-40B4-BE49-F238E27FC236}">
                <a16:creationId xmlns:a16="http://schemas.microsoft.com/office/drawing/2014/main" id="{6E4DF85D-D9C7-48D3-A39D-558013C301F6}"/>
              </a:ext>
            </a:extLst>
          </p:cNvPr>
          <p:cNvSpPr/>
          <p:nvPr/>
        </p:nvSpPr>
        <p:spPr>
          <a:xfrm>
            <a:off x="14192782" y="7831015"/>
            <a:ext cx="388801" cy="439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01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Google Shape;271;p24" descr="preencoded.png">
            <a:extLst>
              <a:ext uri="{FF2B5EF4-FFF2-40B4-BE49-F238E27FC236}">
                <a16:creationId xmlns:a16="http://schemas.microsoft.com/office/drawing/2014/main" id="{3E8E2721-50D9-432C-B58A-B58BF3C504A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43321" y="439460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/>
          <p:nvPr/>
        </p:nvSpPr>
        <p:spPr>
          <a:xfrm>
            <a:off x="732768" y="580382"/>
            <a:ext cx="12802610" cy="608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3200"/>
              <a:buFont typeface="Roboto"/>
              <a:buNone/>
            </a:pPr>
            <a:r>
              <a:rPr lang="ru-RU" sz="2400" b="1" i="0" u="none" strike="noStrike" cap="none" dirty="0">
                <a:solidFill>
                  <a:srgbClr val="0A1D47"/>
                </a:solidFill>
                <a:latin typeface="+mn-lt"/>
                <a:ea typeface="Roboto"/>
                <a:cs typeface="Roboto"/>
                <a:sym typeface="Roboto"/>
              </a:rPr>
              <a:t>ПЕРЕХОД НА РЕГИСТРАЦИЮ ЛС ПО ПРАВИЛАМ ЕАЭС (1)</a:t>
            </a:r>
            <a:endParaRPr lang="ru-RU" sz="2400" b="1" i="0" u="none" strike="noStrike" cap="none" dirty="0">
              <a:latin typeface="+mn-lt"/>
            </a:endParaRPr>
          </a:p>
        </p:txBody>
      </p:sp>
      <p:sp>
        <p:nvSpPr>
          <p:cNvPr id="126" name="Google Shape;126;p19"/>
          <p:cNvSpPr/>
          <p:nvPr/>
        </p:nvSpPr>
        <p:spPr>
          <a:xfrm>
            <a:off x="732767" y="1663922"/>
            <a:ext cx="11886843" cy="691396"/>
          </a:xfrm>
          <a:prstGeom prst="roundRect">
            <a:avLst>
              <a:gd name="adj" fmla="val 9887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+mn-lt"/>
            </a:endParaRPr>
          </a:p>
        </p:txBody>
      </p:sp>
      <p:sp>
        <p:nvSpPr>
          <p:cNvPr id="128" name="Google Shape;128;p19"/>
          <p:cNvSpPr/>
          <p:nvPr/>
        </p:nvSpPr>
        <p:spPr>
          <a:xfrm>
            <a:off x="879037" y="1785067"/>
            <a:ext cx="11073765" cy="454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3157"/>
              </a:lnSpc>
              <a:buSzPts val="950"/>
            </a:pPr>
            <a:r>
              <a:rPr lang="en-US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Решение Совета ЕЭК от 22.05.2025 № 34 </a:t>
            </a:r>
            <a:r>
              <a:rPr lang="en-US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en-US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21.06.2025</a:t>
            </a:r>
            <a:r>
              <a:rPr lang="en-US" sz="1600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  <a:endParaRPr sz="1600" dirty="0"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29" name="Google Shape;129;p19"/>
          <p:cNvSpPr/>
          <p:nvPr/>
        </p:nvSpPr>
        <p:spPr>
          <a:xfrm>
            <a:off x="732768" y="2538316"/>
            <a:ext cx="5923002" cy="1575458"/>
          </a:xfrm>
          <a:prstGeom prst="roundRect">
            <a:avLst>
              <a:gd name="adj" fmla="val 6129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+mn-lt"/>
            </a:endParaRPr>
          </a:p>
        </p:txBody>
      </p:sp>
      <p:sp>
        <p:nvSpPr>
          <p:cNvPr id="130" name="Google Shape;130;p19"/>
          <p:cNvSpPr/>
          <p:nvPr/>
        </p:nvSpPr>
        <p:spPr>
          <a:xfrm>
            <a:off x="903027" y="2559119"/>
            <a:ext cx="5575335" cy="616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4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Общее правило</a:t>
            </a:r>
            <a:endParaRPr sz="1800" b="0" i="0" u="none" strike="noStrike" cap="none" dirty="0">
              <a:latin typeface="+mn-lt"/>
            </a:endParaRPr>
          </a:p>
        </p:txBody>
      </p:sp>
      <p:sp>
        <p:nvSpPr>
          <p:cNvPr id="131" name="Google Shape;131;p19"/>
          <p:cNvSpPr/>
          <p:nvPr/>
        </p:nvSpPr>
        <p:spPr>
          <a:xfrm>
            <a:off x="903027" y="3066598"/>
            <a:ext cx="5575335" cy="845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Регистрационные досье ЛС, выданные по национальным правилам, действуют до конца срока, </a:t>
            </a:r>
            <a:endParaRPr lang="ru-RU" sz="1600" b="0" i="0" u="none" strike="noStrike" cap="none" dirty="0">
              <a:solidFill>
                <a:srgbClr val="030D2B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 err="1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но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 не позднее 31.12.2025.</a:t>
            </a:r>
            <a:endParaRPr sz="1600" b="0" i="0" u="none" strike="noStrike" cap="none" dirty="0">
              <a:latin typeface="+mn-lt"/>
            </a:endParaRPr>
          </a:p>
        </p:txBody>
      </p:sp>
      <p:sp>
        <p:nvSpPr>
          <p:cNvPr id="132" name="Google Shape;132;p19"/>
          <p:cNvSpPr/>
          <p:nvPr/>
        </p:nvSpPr>
        <p:spPr>
          <a:xfrm>
            <a:off x="6696609" y="2538316"/>
            <a:ext cx="5923002" cy="1597364"/>
          </a:xfrm>
          <a:prstGeom prst="roundRect">
            <a:avLst>
              <a:gd name="adj" fmla="val 6129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+mn-lt"/>
            </a:endParaRPr>
          </a:p>
        </p:txBody>
      </p:sp>
      <p:sp>
        <p:nvSpPr>
          <p:cNvPr id="133" name="Google Shape;133;p19"/>
          <p:cNvSpPr/>
          <p:nvPr/>
        </p:nvSpPr>
        <p:spPr>
          <a:xfrm>
            <a:off x="6866868" y="2572243"/>
            <a:ext cx="5575335" cy="494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4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Исключения</a:t>
            </a:r>
            <a:endParaRPr sz="1800" b="0" i="0" u="none" strike="noStrike" cap="none" dirty="0">
              <a:latin typeface="+mn-lt"/>
            </a:endParaRPr>
          </a:p>
        </p:txBody>
      </p:sp>
      <p:sp>
        <p:nvSpPr>
          <p:cNvPr id="134" name="Google Shape;134;p19"/>
          <p:cNvSpPr/>
          <p:nvPr/>
        </p:nvSpPr>
        <p:spPr>
          <a:xfrm>
            <a:off x="6866868" y="3066598"/>
            <a:ext cx="5575335" cy="54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При подаче заявления на приведение досье в соответствие с правилами ЕАЭС до 31.12.2025, </a:t>
            </a:r>
            <a:endParaRPr lang="ru-RU" sz="1600" b="0" i="0" u="none" strike="noStrike" cap="none" dirty="0">
              <a:solidFill>
                <a:srgbClr val="030D2B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действие национального досье продлевается.</a:t>
            </a:r>
            <a:endParaRPr sz="1600" b="0" i="0" u="none" strike="noStrike" cap="none" dirty="0">
              <a:latin typeface="+mn-lt"/>
            </a:endParaRPr>
          </a:p>
        </p:txBody>
      </p:sp>
      <p:sp>
        <p:nvSpPr>
          <p:cNvPr id="135" name="Google Shape;135;p19"/>
          <p:cNvSpPr/>
          <p:nvPr/>
        </p:nvSpPr>
        <p:spPr>
          <a:xfrm>
            <a:off x="732768" y="4357971"/>
            <a:ext cx="11765042" cy="22860"/>
          </a:xfrm>
          <a:prstGeom prst="roundRect">
            <a:avLst>
              <a:gd name="adj" fmla="val 299030"/>
            </a:avLst>
          </a:prstGeom>
          <a:solidFill>
            <a:srgbClr val="B8C4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+mn-lt"/>
            </a:endParaRPr>
          </a:p>
        </p:txBody>
      </p:sp>
      <p:sp>
        <p:nvSpPr>
          <p:cNvPr id="136" name="Google Shape;136;p19"/>
          <p:cNvSpPr/>
          <p:nvPr/>
        </p:nvSpPr>
        <p:spPr>
          <a:xfrm>
            <a:off x="2614194" y="4357911"/>
            <a:ext cx="22860" cy="488156"/>
          </a:xfrm>
          <a:prstGeom prst="roundRect">
            <a:avLst>
              <a:gd name="adj" fmla="val 299030"/>
            </a:avLst>
          </a:prstGeom>
          <a:solidFill>
            <a:srgbClr val="B8C4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+mn-lt"/>
            </a:endParaRPr>
          </a:p>
        </p:txBody>
      </p:sp>
      <p:sp>
        <p:nvSpPr>
          <p:cNvPr id="137" name="Google Shape;137;p19"/>
          <p:cNvSpPr/>
          <p:nvPr/>
        </p:nvSpPr>
        <p:spPr>
          <a:xfrm>
            <a:off x="2442625" y="4174912"/>
            <a:ext cx="366117" cy="366117"/>
          </a:xfrm>
          <a:prstGeom prst="roundRect">
            <a:avLst>
              <a:gd name="adj" fmla="val 18671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+mn-lt"/>
            </a:endParaRPr>
          </a:p>
        </p:txBody>
      </p:sp>
      <p:pic>
        <p:nvPicPr>
          <p:cNvPr id="138" name="Google Shape;138;p19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92155" y="4247362"/>
            <a:ext cx="244078" cy="244078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9"/>
          <p:cNvSpPr/>
          <p:nvPr/>
        </p:nvSpPr>
        <p:spPr>
          <a:xfrm>
            <a:off x="929400" y="4773804"/>
            <a:ext cx="3460790" cy="260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4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Подача заявления</a:t>
            </a:r>
            <a:endParaRPr sz="2000" b="0" i="0" u="none" strike="noStrike" cap="none" dirty="0">
              <a:latin typeface="+mn-lt"/>
            </a:endParaRPr>
          </a:p>
        </p:txBody>
      </p:sp>
      <p:sp>
        <p:nvSpPr>
          <p:cNvPr id="140" name="Google Shape;140;p19"/>
          <p:cNvSpPr/>
          <p:nvPr/>
        </p:nvSpPr>
        <p:spPr>
          <a:xfrm>
            <a:off x="895407" y="5367026"/>
            <a:ext cx="3460790" cy="873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До 31.12.2025</a:t>
            </a:r>
            <a:endParaRPr lang="ru-RU" sz="1600" b="0" i="0" u="none" strike="noStrike" cap="none" dirty="0">
              <a:solidFill>
                <a:srgbClr val="030D2B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в референтное государство</a:t>
            </a:r>
            <a:endParaRPr sz="1600" b="0" i="0" u="none" strike="noStrike" cap="none" dirty="0">
              <a:latin typeface="+mn-lt"/>
            </a:endParaRPr>
          </a:p>
        </p:txBody>
      </p:sp>
      <p:sp>
        <p:nvSpPr>
          <p:cNvPr id="141" name="Google Shape;141;p19"/>
          <p:cNvSpPr/>
          <p:nvPr/>
        </p:nvSpPr>
        <p:spPr>
          <a:xfrm>
            <a:off x="6603621" y="4357911"/>
            <a:ext cx="22860" cy="488156"/>
          </a:xfrm>
          <a:prstGeom prst="roundRect">
            <a:avLst>
              <a:gd name="adj" fmla="val 299030"/>
            </a:avLst>
          </a:prstGeom>
          <a:solidFill>
            <a:srgbClr val="B8C4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+mn-lt"/>
            </a:endParaRPr>
          </a:p>
        </p:txBody>
      </p:sp>
      <p:sp>
        <p:nvSpPr>
          <p:cNvPr id="142" name="Google Shape;142;p19"/>
          <p:cNvSpPr/>
          <p:nvPr/>
        </p:nvSpPr>
        <p:spPr>
          <a:xfrm>
            <a:off x="6432052" y="4174912"/>
            <a:ext cx="366117" cy="366117"/>
          </a:xfrm>
          <a:prstGeom prst="roundRect">
            <a:avLst>
              <a:gd name="adj" fmla="val 18671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+mn-lt"/>
            </a:endParaRPr>
          </a:p>
        </p:txBody>
      </p:sp>
      <p:pic>
        <p:nvPicPr>
          <p:cNvPr id="143" name="Google Shape;143;p19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93012" y="4235813"/>
            <a:ext cx="244078" cy="244078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9"/>
          <p:cNvSpPr/>
          <p:nvPr/>
        </p:nvSpPr>
        <p:spPr>
          <a:xfrm>
            <a:off x="4896086" y="4748615"/>
            <a:ext cx="3460790" cy="260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4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Продление на 3 года</a:t>
            </a:r>
            <a:endParaRPr sz="2000" b="0" i="0" u="none" strike="noStrike" cap="none" dirty="0">
              <a:latin typeface="+mn-lt"/>
            </a:endParaRPr>
          </a:p>
        </p:txBody>
      </p:sp>
      <p:sp>
        <p:nvSpPr>
          <p:cNvPr id="145" name="Google Shape;145;p19"/>
          <p:cNvSpPr/>
          <p:nvPr/>
        </p:nvSpPr>
        <p:spPr>
          <a:xfrm>
            <a:off x="4884835" y="5367026"/>
            <a:ext cx="3460790" cy="897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С даты подачи</a:t>
            </a:r>
            <a:endParaRPr lang="ru-RU" sz="1600" b="0" i="0" u="none" strike="noStrike" cap="none" dirty="0">
              <a:solidFill>
                <a:srgbClr val="030D2B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в референтном государстве</a:t>
            </a:r>
            <a:endParaRPr sz="1600" b="0" i="0" u="none" strike="noStrike" cap="none" dirty="0">
              <a:latin typeface="+mn-lt"/>
            </a:endParaRPr>
          </a:p>
        </p:txBody>
      </p:sp>
      <p:sp>
        <p:nvSpPr>
          <p:cNvPr id="146" name="Google Shape;146;p19"/>
          <p:cNvSpPr/>
          <p:nvPr/>
        </p:nvSpPr>
        <p:spPr>
          <a:xfrm>
            <a:off x="10593167" y="4357911"/>
            <a:ext cx="22860" cy="488156"/>
          </a:xfrm>
          <a:prstGeom prst="roundRect">
            <a:avLst>
              <a:gd name="adj" fmla="val 299030"/>
            </a:avLst>
          </a:prstGeom>
          <a:solidFill>
            <a:srgbClr val="B8C4D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+mn-lt"/>
            </a:endParaRPr>
          </a:p>
        </p:txBody>
      </p:sp>
      <p:sp>
        <p:nvSpPr>
          <p:cNvPr id="147" name="Google Shape;147;p19"/>
          <p:cNvSpPr/>
          <p:nvPr/>
        </p:nvSpPr>
        <p:spPr>
          <a:xfrm>
            <a:off x="10421598" y="4174912"/>
            <a:ext cx="366117" cy="366117"/>
          </a:xfrm>
          <a:prstGeom prst="roundRect">
            <a:avLst>
              <a:gd name="adj" fmla="val 18671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+mn-lt"/>
            </a:endParaRPr>
          </a:p>
        </p:txBody>
      </p:sp>
      <p:pic>
        <p:nvPicPr>
          <p:cNvPr id="148" name="Google Shape;148;p19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82558" y="4235813"/>
            <a:ext cx="244078" cy="244078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9"/>
          <p:cNvSpPr/>
          <p:nvPr/>
        </p:nvSpPr>
        <p:spPr>
          <a:xfrm>
            <a:off x="9158702" y="4807908"/>
            <a:ext cx="3460909" cy="260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4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2000" b="1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Дополнительно на 2 года</a:t>
            </a:r>
            <a:endParaRPr sz="2000" b="0" i="0" u="none" strike="noStrike" cap="none" dirty="0">
              <a:latin typeface="+mn-lt"/>
            </a:endParaRPr>
          </a:p>
        </p:txBody>
      </p:sp>
      <p:sp>
        <p:nvSpPr>
          <p:cNvPr id="150" name="Google Shape;150;p19"/>
          <p:cNvSpPr/>
          <p:nvPr/>
        </p:nvSpPr>
        <p:spPr>
          <a:xfrm>
            <a:off x="8274272" y="5352679"/>
            <a:ext cx="5532766" cy="1465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На период проведения процедуры в государстве признания. Заявление должно быть подано до окончания 3 лет с момента подачи в референтное государство.</a:t>
            </a:r>
            <a:endParaRPr sz="1600" b="0" i="0" u="none" strike="noStrike" cap="none" dirty="0">
              <a:latin typeface="+mn-lt"/>
            </a:endParaRPr>
          </a:p>
        </p:txBody>
      </p:sp>
      <p:sp>
        <p:nvSpPr>
          <p:cNvPr id="151" name="Google Shape;151;p19"/>
          <p:cNvSpPr/>
          <p:nvPr/>
        </p:nvSpPr>
        <p:spPr>
          <a:xfrm>
            <a:off x="642173" y="6591487"/>
            <a:ext cx="13164864" cy="1169029"/>
          </a:xfrm>
          <a:prstGeom prst="roundRect">
            <a:avLst>
              <a:gd name="adj" fmla="val 6129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+mn-lt"/>
            </a:endParaRPr>
          </a:p>
        </p:txBody>
      </p:sp>
      <p:sp>
        <p:nvSpPr>
          <p:cNvPr id="152" name="Google Shape;152;p19"/>
          <p:cNvSpPr/>
          <p:nvPr/>
        </p:nvSpPr>
        <p:spPr>
          <a:xfrm>
            <a:off x="929400" y="6681509"/>
            <a:ext cx="12964744" cy="272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4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Важно!</a:t>
            </a:r>
            <a:endParaRPr sz="1800" b="0" i="0" u="none" strike="noStrike" cap="none" dirty="0">
              <a:latin typeface="+mn-lt"/>
            </a:endParaRPr>
          </a:p>
        </p:txBody>
      </p:sp>
      <p:sp>
        <p:nvSpPr>
          <p:cNvPr id="153" name="Google Shape;153;p19"/>
          <p:cNvSpPr/>
          <p:nvPr/>
        </p:nvSpPr>
        <p:spPr>
          <a:xfrm>
            <a:off x="929400" y="7139825"/>
            <a:ext cx="12964744" cy="674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Если процедура приведения в соответствие завершена в референтном государстве до 31.12.2025, </a:t>
            </a:r>
            <a:endParaRPr lang="ru-RU" sz="1600" b="0" i="0" u="none" strike="noStrike" cap="none" dirty="0">
              <a:solidFill>
                <a:srgbClr val="030D2B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 err="1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то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 регистрация продлевается в государствах признания на срок завершения процедуры, но не позднее 31.12.2027.</a:t>
            </a:r>
            <a:endParaRPr sz="1600" b="0" i="0" u="none" strike="noStrike" cap="none" dirty="0">
              <a:latin typeface="+mn-lt"/>
            </a:endParaRPr>
          </a:p>
        </p:txBody>
      </p:sp>
      <p:sp>
        <p:nvSpPr>
          <p:cNvPr id="36" name="Google Shape;123;p19">
            <a:extLst>
              <a:ext uri="{FF2B5EF4-FFF2-40B4-BE49-F238E27FC236}">
                <a16:creationId xmlns:a16="http://schemas.microsoft.com/office/drawing/2014/main" id="{0EA4035C-5594-422C-A6B2-04B23A5286A9}"/>
              </a:ext>
            </a:extLst>
          </p:cNvPr>
          <p:cNvSpPr/>
          <p:nvPr/>
        </p:nvSpPr>
        <p:spPr>
          <a:xfrm>
            <a:off x="14143967" y="7810762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7" name="Google Shape;124;p19">
            <a:extLst>
              <a:ext uri="{FF2B5EF4-FFF2-40B4-BE49-F238E27FC236}">
                <a16:creationId xmlns:a16="http://schemas.microsoft.com/office/drawing/2014/main" id="{9A0551F4-D3D4-4AAF-95A2-3AF54291923D}"/>
              </a:ext>
            </a:extLst>
          </p:cNvPr>
          <p:cNvSpPr/>
          <p:nvPr/>
        </p:nvSpPr>
        <p:spPr>
          <a:xfrm>
            <a:off x="14245517" y="7810762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01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Google Shape;64;p18">
            <a:extLst>
              <a:ext uri="{FF2B5EF4-FFF2-40B4-BE49-F238E27FC236}">
                <a16:creationId xmlns:a16="http://schemas.microsoft.com/office/drawing/2014/main" id="{E2D5A01A-DB1B-42B2-85D7-B0425C1F777A}"/>
              </a:ext>
            </a:extLst>
          </p:cNvPr>
          <p:cNvSpPr/>
          <p:nvPr/>
        </p:nvSpPr>
        <p:spPr>
          <a:xfrm>
            <a:off x="732768" y="1242795"/>
            <a:ext cx="9506948" cy="36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50"/>
              <a:buFont typeface="Roboto"/>
              <a:buNone/>
            </a:pPr>
            <a:r>
              <a:rPr lang="ru-RU" sz="16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Общие нововведения</a:t>
            </a:r>
            <a:endParaRPr sz="16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34" name="Google Shape;271;p24" descr="preencoded.png">
            <a:extLst>
              <a:ext uri="{FF2B5EF4-FFF2-40B4-BE49-F238E27FC236}">
                <a16:creationId xmlns:a16="http://schemas.microsoft.com/office/drawing/2014/main" id="{2C485D7F-4D84-4048-829E-F6CD366F28E0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127282" y="413230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95360" y="0"/>
            <a:ext cx="603504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1"/>
          <p:cNvSpPr/>
          <p:nvPr/>
        </p:nvSpPr>
        <p:spPr>
          <a:xfrm>
            <a:off x="793790" y="1300639"/>
            <a:ext cx="7556421" cy="12401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3900"/>
              <a:buFont typeface="Roboto"/>
              <a:buNone/>
            </a:pPr>
            <a:endParaRPr sz="3900" b="0" i="0" u="none" strike="noStrike" cap="none" dirty="0"/>
          </a:p>
        </p:txBody>
      </p:sp>
      <p:sp>
        <p:nvSpPr>
          <p:cNvPr id="72" name="Google Shape;72;p11"/>
          <p:cNvSpPr/>
          <p:nvPr/>
        </p:nvSpPr>
        <p:spPr>
          <a:xfrm>
            <a:off x="793790" y="2369333"/>
            <a:ext cx="7801570" cy="1122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Парламенте </a:t>
            </a:r>
            <a:r>
              <a:rPr lang="en-US" sz="1800" b="0" i="0" u="none" strike="noStrike" cap="none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Грузии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en-US" sz="1800" b="0" i="0" u="none" strike="noStrike" cap="none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инициирован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законопроект о внесении новых веществ в официальный список наркотических средств, психотропных веществ и прекурсоров.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Google Shape;279;p25">
            <a:extLst>
              <a:ext uri="{FF2B5EF4-FFF2-40B4-BE49-F238E27FC236}">
                <a16:creationId xmlns:a16="http://schemas.microsoft.com/office/drawing/2014/main" id="{21B3DFB5-DC40-4B08-863F-F3F7A3E20801}"/>
              </a:ext>
            </a:extLst>
          </p:cNvPr>
          <p:cNvSpPr/>
          <p:nvPr/>
        </p:nvSpPr>
        <p:spPr>
          <a:xfrm>
            <a:off x="736868" y="457359"/>
            <a:ext cx="10326243" cy="385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315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8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РАСШИРЕНИЕ ПЕРЕЧНЯ КОНТРОЛИРУЕМЫХ ВЕЩЕСТВ</a:t>
            </a:r>
          </a:p>
        </p:txBody>
      </p:sp>
      <p:sp>
        <p:nvSpPr>
          <p:cNvPr id="9" name="Google Shape;284;p25">
            <a:extLst>
              <a:ext uri="{FF2B5EF4-FFF2-40B4-BE49-F238E27FC236}">
                <a16:creationId xmlns:a16="http://schemas.microsoft.com/office/drawing/2014/main" id="{0B53A868-E82D-4CE2-BA37-442D7AFBBA95}"/>
              </a:ext>
            </a:extLst>
          </p:cNvPr>
          <p:cNvSpPr/>
          <p:nvPr/>
        </p:nvSpPr>
        <p:spPr>
          <a:xfrm>
            <a:off x="736868" y="1149658"/>
            <a:ext cx="8552906" cy="844385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Google Shape;204;p22">
            <a:extLst>
              <a:ext uri="{FF2B5EF4-FFF2-40B4-BE49-F238E27FC236}">
                <a16:creationId xmlns:a16="http://schemas.microsoft.com/office/drawing/2014/main" id="{D565F9FB-4E82-4BA4-9ED5-C6F4BED10BDA}"/>
              </a:ext>
            </a:extLst>
          </p:cNvPr>
          <p:cNvSpPr/>
          <p:nvPr/>
        </p:nvSpPr>
        <p:spPr>
          <a:xfrm>
            <a:off x="878910" y="1162957"/>
            <a:ext cx="10042158" cy="510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Поправки в Закон «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 наркотических средствах, психотропных веществах, </a:t>
            </a:r>
          </a:p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прекурсорах и наркологической помощи»</a:t>
            </a:r>
          </a:p>
        </p:txBody>
      </p:sp>
      <p:sp>
        <p:nvSpPr>
          <p:cNvPr id="11" name="Google Shape;123;p19">
            <a:extLst>
              <a:ext uri="{FF2B5EF4-FFF2-40B4-BE49-F238E27FC236}">
                <a16:creationId xmlns:a16="http://schemas.microsoft.com/office/drawing/2014/main" id="{FF00E3AF-2F31-4E27-A3D1-36A35788BE88}"/>
              </a:ext>
            </a:extLst>
          </p:cNvPr>
          <p:cNvSpPr/>
          <p:nvPr/>
        </p:nvSpPr>
        <p:spPr>
          <a:xfrm>
            <a:off x="14192784" y="7790140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2" name="Google Shape;124;p19">
            <a:extLst>
              <a:ext uri="{FF2B5EF4-FFF2-40B4-BE49-F238E27FC236}">
                <a16:creationId xmlns:a16="http://schemas.microsoft.com/office/drawing/2014/main" id="{830BE4D9-D93D-4FB6-95F5-C633B3F3F879}"/>
              </a:ext>
            </a:extLst>
          </p:cNvPr>
          <p:cNvSpPr/>
          <p:nvPr/>
        </p:nvSpPr>
        <p:spPr>
          <a:xfrm>
            <a:off x="14241599" y="7790140"/>
            <a:ext cx="388801" cy="439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02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Google Shape;72;p11">
            <a:extLst>
              <a:ext uri="{FF2B5EF4-FFF2-40B4-BE49-F238E27FC236}">
                <a16:creationId xmlns:a16="http://schemas.microsoft.com/office/drawing/2014/main" id="{BAB46974-CDBC-43A0-97E0-BBC84977D04C}"/>
              </a:ext>
            </a:extLst>
          </p:cNvPr>
          <p:cNvSpPr/>
          <p:nvPr/>
        </p:nvSpPr>
        <p:spPr>
          <a:xfrm>
            <a:off x="793790" y="4036221"/>
            <a:ext cx="7801570" cy="230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ru-RU" sz="180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После принятия законопроекта в трех чтениях и вступления их в силу в Грузии будет строго запрещен оборот таких наркотических веществ, как дипентилон, производных альфа-ПВП, этонитазепин, протонитазен, бутонитазен и др.</a:t>
            </a: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endParaRPr lang="ru-RU" sz="1800" i="0" u="none" strike="noStrike" cap="none" dirty="0">
              <a:solidFill>
                <a:srgbClr val="030D2B"/>
              </a:solidFill>
              <a:latin typeface="+mn-lt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ru-RU" sz="180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Эти препараты пополнят список из 271 наркотического вещества, уже запрещенного в стране. При этом запрет будет распространяться на любые дозы вещества.</a:t>
            </a:r>
            <a:endParaRPr sz="1800" b="0" i="0" u="none" strike="noStrike" cap="none" dirty="0">
              <a:latin typeface="+mn-lt"/>
            </a:endParaRPr>
          </a:p>
        </p:txBody>
      </p:sp>
      <p:pic>
        <p:nvPicPr>
          <p:cNvPr id="14" name="Google Shape;271;p24" descr="preencoded.png">
            <a:extLst>
              <a:ext uri="{FF2B5EF4-FFF2-40B4-BE49-F238E27FC236}">
                <a16:creationId xmlns:a16="http://schemas.microsoft.com/office/drawing/2014/main" id="{3AFDD739-3EC1-42F3-9D02-7FE3B2A2BE7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26090" y="381218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/>
          <p:nvPr/>
        </p:nvSpPr>
        <p:spPr>
          <a:xfrm>
            <a:off x="736868" y="2478929"/>
            <a:ext cx="10805775" cy="983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В рамках </a:t>
            </a:r>
            <a:r>
              <a:rPr lang="en-US" sz="1800" b="1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Правительственной программы экономических реформ на 2025–2027 годы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 Грузия взяла курс на приведение фармацевтического регулирования в соответствие с международными стандартами.</a:t>
            </a:r>
            <a:endParaRPr sz="1800" b="0" i="0" u="none" strike="noStrike" cap="none" dirty="0">
              <a:latin typeface="+mn-lt"/>
            </a:endParaRPr>
          </a:p>
        </p:txBody>
      </p:sp>
      <p:pic>
        <p:nvPicPr>
          <p:cNvPr id="82" name="Google Shape;82;p1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3790" y="3830598"/>
            <a:ext cx="496133" cy="496133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2"/>
          <p:cNvSpPr/>
          <p:nvPr/>
        </p:nvSpPr>
        <p:spPr>
          <a:xfrm>
            <a:off x="793790" y="4574738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076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950"/>
              <a:buFont typeface="Roboto"/>
              <a:buNone/>
            </a:pPr>
            <a:r>
              <a:rPr lang="en-US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GMP</a:t>
            </a:r>
            <a:endParaRPr sz="18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84" name="Google Shape;84;p12"/>
          <p:cNvSpPr/>
          <p:nvPr/>
        </p:nvSpPr>
        <p:spPr>
          <a:xfrm>
            <a:off x="793790" y="5003959"/>
            <a:ext cx="4071287" cy="2111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+mn-lt"/>
                <a:ea typeface="Roboto"/>
                <a:cs typeface="Roboto"/>
                <a:sym typeface="Roboto"/>
              </a:rPr>
              <a:t>Надлежащая производственная практика — ключевой ориентир для совершенствования национального контроля качества производства лекарств.</a:t>
            </a:r>
            <a:endParaRPr sz="1800" b="0" i="0" u="none" strike="noStrike" cap="none" dirty="0">
              <a:latin typeface="+mn-lt"/>
            </a:endParaRPr>
          </a:p>
        </p:txBody>
      </p:sp>
      <p:pic>
        <p:nvPicPr>
          <p:cNvPr id="85" name="Google Shape;85;p1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23986" y="3830598"/>
            <a:ext cx="496133" cy="49613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2"/>
          <p:cNvSpPr/>
          <p:nvPr/>
        </p:nvSpPr>
        <p:spPr>
          <a:xfrm>
            <a:off x="5223986" y="4574738"/>
            <a:ext cx="2480905" cy="31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3076"/>
              </a:lnSpc>
              <a:buClr>
                <a:srgbClr val="030D2B"/>
              </a:buClr>
              <a:buSzPts val="1950"/>
            </a:pPr>
            <a:r>
              <a:rPr lang="en-US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GDP</a:t>
            </a:r>
            <a:endParaRPr sz="18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87" name="Google Shape;87;p12"/>
          <p:cNvSpPr/>
          <p:nvPr/>
        </p:nvSpPr>
        <p:spPr>
          <a:xfrm>
            <a:off x="5223986" y="5003959"/>
            <a:ext cx="4182308" cy="2111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Надлежащая практика дистрибуции — стандарт для регулирования оборота фармацевтической продукции на всех этапах цепочки поставок.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8" name="Google Shape;88;p1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02368" y="3830598"/>
            <a:ext cx="496133" cy="496133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2"/>
          <p:cNvSpPr/>
          <p:nvPr/>
        </p:nvSpPr>
        <p:spPr>
          <a:xfrm>
            <a:off x="9902368" y="4574738"/>
            <a:ext cx="3874129" cy="310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3076"/>
              </a:lnSpc>
              <a:buClr>
                <a:srgbClr val="030D2B"/>
              </a:buClr>
              <a:buSzPts val="1950"/>
              <a:buFont typeface="Arial"/>
              <a:buNone/>
            </a:pPr>
            <a:r>
              <a:rPr lang="en-US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Лабораторные мощности</a:t>
            </a:r>
            <a:endParaRPr sz="18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90" name="Google Shape;90;p12"/>
          <p:cNvSpPr/>
          <p:nvPr/>
        </p:nvSpPr>
        <p:spPr>
          <a:xfrm>
            <a:off x="9902368" y="5003959"/>
            <a:ext cx="4389944" cy="1971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Совершенствование инфраструктуры для лабораторных испытаний в целях обеспечения соответствия международно признанным требованиям качества.</a:t>
            </a: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Google Shape;279;p25">
            <a:extLst>
              <a:ext uri="{FF2B5EF4-FFF2-40B4-BE49-F238E27FC236}">
                <a16:creationId xmlns:a16="http://schemas.microsoft.com/office/drawing/2014/main" id="{579FDBB6-44F8-4B5C-97F5-5C37635124B1}"/>
              </a:ext>
            </a:extLst>
          </p:cNvPr>
          <p:cNvSpPr/>
          <p:nvPr/>
        </p:nvSpPr>
        <p:spPr>
          <a:xfrm>
            <a:off x="736868" y="457359"/>
            <a:ext cx="10805775" cy="720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315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8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ПРИВЕДЕНИЕ СИСТЕМЫ ФАРМРЕГУЛИРОВАНИЯ </a:t>
            </a:r>
          </a:p>
          <a:p>
            <a:pPr marL="0" marR="0" lvl="0" indent="0" algn="l" rtl="0">
              <a:lnSpc>
                <a:spcPct val="126315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8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 СООТВЕТСТВИЕ С МЕЖДУНАРОДНЫМИ СТАНДАРТАМИ КАЧЕСТВА</a:t>
            </a:r>
          </a:p>
        </p:txBody>
      </p:sp>
      <p:sp>
        <p:nvSpPr>
          <p:cNvPr id="14" name="Google Shape;284;p25">
            <a:extLst>
              <a:ext uri="{FF2B5EF4-FFF2-40B4-BE49-F238E27FC236}">
                <a16:creationId xmlns:a16="http://schemas.microsoft.com/office/drawing/2014/main" id="{998126EF-85F3-450E-8D67-2CBB51D421EA}"/>
              </a:ext>
            </a:extLst>
          </p:cNvPr>
          <p:cNvSpPr/>
          <p:nvPr/>
        </p:nvSpPr>
        <p:spPr>
          <a:xfrm>
            <a:off x="736868" y="1486782"/>
            <a:ext cx="10805775" cy="683471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Google Shape;204;p22">
            <a:extLst>
              <a:ext uri="{FF2B5EF4-FFF2-40B4-BE49-F238E27FC236}">
                <a16:creationId xmlns:a16="http://schemas.microsoft.com/office/drawing/2014/main" id="{A7C61D0E-C756-464E-AA7C-C1DFC1D2FA70}"/>
              </a:ext>
            </a:extLst>
          </p:cNvPr>
          <p:cNvSpPr/>
          <p:nvPr/>
        </p:nvSpPr>
        <p:spPr>
          <a:xfrm>
            <a:off x="1041856" y="1593353"/>
            <a:ext cx="10042158" cy="510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Правительственная программа экономических реформ на 2025–2027 годы </a:t>
            </a:r>
          </a:p>
        </p:txBody>
      </p:sp>
      <p:sp>
        <p:nvSpPr>
          <p:cNvPr id="16" name="Google Shape;123;p19">
            <a:extLst>
              <a:ext uri="{FF2B5EF4-FFF2-40B4-BE49-F238E27FC236}">
                <a16:creationId xmlns:a16="http://schemas.microsoft.com/office/drawing/2014/main" id="{F0F10E80-F182-4770-BA3A-86008A3D4EB2}"/>
              </a:ext>
            </a:extLst>
          </p:cNvPr>
          <p:cNvSpPr/>
          <p:nvPr/>
        </p:nvSpPr>
        <p:spPr>
          <a:xfrm>
            <a:off x="14176169" y="7823429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7" name="Google Shape;124;p19">
            <a:extLst>
              <a:ext uri="{FF2B5EF4-FFF2-40B4-BE49-F238E27FC236}">
                <a16:creationId xmlns:a16="http://schemas.microsoft.com/office/drawing/2014/main" id="{734B8166-5122-4D83-B3A1-8193294A1D5A}"/>
              </a:ext>
            </a:extLst>
          </p:cNvPr>
          <p:cNvSpPr/>
          <p:nvPr/>
        </p:nvSpPr>
        <p:spPr>
          <a:xfrm>
            <a:off x="14224984" y="7823429"/>
            <a:ext cx="388801" cy="439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03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Google Shape;271;p24" descr="preencoded.png">
            <a:extLst>
              <a:ext uri="{FF2B5EF4-FFF2-40B4-BE49-F238E27FC236}">
                <a16:creationId xmlns:a16="http://schemas.microsoft.com/office/drawing/2014/main" id="{4B02400E-EFDE-464A-AAA8-A25D586B896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926011" y="477078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0A37A06-10BF-8C73-39F3-5B440AC54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2817" y="0"/>
            <a:ext cx="5486400" cy="8229600"/>
          </a:xfrm>
          <a:prstGeom prst="rect">
            <a:avLst/>
          </a:prstGeom>
        </p:spPr>
      </p:pic>
      <p:sp>
        <p:nvSpPr>
          <p:cNvPr id="43" name="Google Shape;43;p9"/>
          <p:cNvSpPr/>
          <p:nvPr/>
        </p:nvSpPr>
        <p:spPr>
          <a:xfrm>
            <a:off x="750184" y="2494214"/>
            <a:ext cx="7845176" cy="2647513"/>
          </a:xfrm>
          <a:prstGeom prst="roundRect">
            <a:avLst>
              <a:gd name="adj" fmla="val 3739"/>
            </a:avLst>
          </a:prstGeom>
          <a:solidFill>
            <a:srgbClr val="0A1D47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" name="Google Shape;45;p9"/>
          <p:cNvSpPr/>
          <p:nvPr/>
        </p:nvSpPr>
        <p:spPr>
          <a:xfrm>
            <a:off x="1105634" y="2642623"/>
            <a:ext cx="7489726" cy="2022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Министр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здравоохранения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b="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Грузии </a:t>
            </a:r>
            <a:r>
              <a:rPr lang="en-US" sz="1800" b="0" i="0" u="none" strike="noStrike" cap="none" dirty="0" err="1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обновил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b="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официальный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800" b="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перечень</a:t>
            </a:r>
            <a:r>
              <a:rPr lang="en-US" sz="1800" b="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референтных цен на фармацевтическую продукцию, внеся изменения в Приказ №2/н от 2023 года.</a:t>
            </a:r>
            <a:endParaRPr lang="ru-RU" sz="1800" b="0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50"/>
              <a:buFont typeface="Roboto"/>
              <a:buNone/>
            </a:pPr>
            <a:endParaRPr lang="ru-RU" sz="1800" b="0" i="0" u="none" strike="noStrike" cap="none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lvl="0">
              <a:lnSpc>
                <a:spcPct val="130000"/>
              </a:lnSpc>
              <a:buClr>
                <a:srgbClr val="FFFFFF"/>
              </a:buClr>
              <a:buSzPts val="1550"/>
            </a:pPr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В частности, в список были добавлены сотни ЛС. Например, ацикловир, </a:t>
            </a:r>
            <a:r>
              <a:rPr lang="ru-RU" sz="1800" dirty="0" err="1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аклидиния</a:t>
            </a:r>
            <a:r>
              <a:rPr lang="ru-RU" sz="1800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 бромид, агомелатин и др.</a:t>
            </a:r>
            <a:endParaRPr sz="1800" dirty="0">
              <a:solidFill>
                <a:srgbClr val="FFFFFF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47" name="Google Shape;47;p9"/>
          <p:cNvSpPr/>
          <p:nvPr/>
        </p:nvSpPr>
        <p:spPr>
          <a:xfrm>
            <a:off x="750184" y="5804219"/>
            <a:ext cx="7845176" cy="1453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550"/>
              <a:buFont typeface="Roboto"/>
              <a:buNone/>
            </a:pP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Напомним, что м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еханизм </a:t>
            </a: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референтного ценообразования 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предотвращает продажу лекарств выше законодательно установленной цены и является частью политики по </a:t>
            </a: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повышению доступности лекарств</a:t>
            </a:r>
            <a:r>
              <a:rPr lang="en-US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и усилению контроля на фармацевтическом рынке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Google Shape;279;p25">
            <a:extLst>
              <a:ext uri="{FF2B5EF4-FFF2-40B4-BE49-F238E27FC236}">
                <a16:creationId xmlns:a16="http://schemas.microsoft.com/office/drawing/2014/main" id="{15B3FBDC-7336-445B-B81F-9ABFDA3247B3}"/>
              </a:ext>
            </a:extLst>
          </p:cNvPr>
          <p:cNvSpPr/>
          <p:nvPr/>
        </p:nvSpPr>
        <p:spPr>
          <a:xfrm>
            <a:off x="750184" y="1183788"/>
            <a:ext cx="7858492" cy="60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26315"/>
              </a:lnSpc>
              <a:buClr>
                <a:srgbClr val="0A1D47"/>
              </a:buClr>
              <a:buSzPts val="285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ОБНОВЛЕН ПЕРЕЧЕНЬ ЛС, В ОТНОШЕНИИ КОТОРЫХ УСТАНОВЛЕНЫ РЕФЕРЕНТНЫЕ ЦЕНЫ</a:t>
            </a:r>
          </a:p>
        </p:txBody>
      </p:sp>
      <p:sp>
        <p:nvSpPr>
          <p:cNvPr id="10" name="Google Shape;123;p19">
            <a:extLst>
              <a:ext uri="{FF2B5EF4-FFF2-40B4-BE49-F238E27FC236}">
                <a16:creationId xmlns:a16="http://schemas.microsoft.com/office/drawing/2014/main" id="{C5795249-9B25-441E-93EB-894FC5582AFC}"/>
              </a:ext>
            </a:extLst>
          </p:cNvPr>
          <p:cNvSpPr/>
          <p:nvPr/>
        </p:nvSpPr>
        <p:spPr>
          <a:xfrm>
            <a:off x="14192784" y="7790140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1" name="Google Shape;124;p19">
            <a:extLst>
              <a:ext uri="{FF2B5EF4-FFF2-40B4-BE49-F238E27FC236}">
                <a16:creationId xmlns:a16="http://schemas.microsoft.com/office/drawing/2014/main" id="{8431C460-8E9A-449A-B833-AE29214FA892}"/>
              </a:ext>
            </a:extLst>
          </p:cNvPr>
          <p:cNvSpPr/>
          <p:nvPr/>
        </p:nvSpPr>
        <p:spPr>
          <a:xfrm>
            <a:off x="14241599" y="7790140"/>
            <a:ext cx="388801" cy="439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04</a:t>
            </a:r>
          </a:p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oogle Shape;271;p24" descr="preencoded.png">
            <a:extLst>
              <a:ext uri="{FF2B5EF4-FFF2-40B4-BE49-F238E27FC236}">
                <a16:creationId xmlns:a16="http://schemas.microsoft.com/office/drawing/2014/main" id="{80DB1D28-C0D7-45A4-8754-B0C9899282C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0184" y="515754"/>
            <a:ext cx="1118235" cy="1522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AutoShape 2" descr="Сформированное изображение: Magazyn apteczny z widokiem na Tbilisi">
            <a:extLst>
              <a:ext uri="{FF2B5EF4-FFF2-40B4-BE49-F238E27FC236}">
                <a16:creationId xmlns:a16="http://schemas.microsoft.com/office/drawing/2014/main" id="{545A2C01-9788-2E69-9CB4-926AB18896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62800" y="396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Сформированное изображение: Magazyn apteczny z widokiem na Tbilisi">
            <a:extLst>
              <a:ext uri="{FF2B5EF4-FFF2-40B4-BE49-F238E27FC236}">
                <a16:creationId xmlns:a16="http://schemas.microsoft.com/office/drawing/2014/main" id="{CB73B3F5-67CC-CCCB-1DA7-A57FCE9AD50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15200" y="4114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49;p24">
            <a:extLst>
              <a:ext uri="{FF2B5EF4-FFF2-40B4-BE49-F238E27FC236}">
                <a16:creationId xmlns:a16="http://schemas.microsoft.com/office/drawing/2014/main" id="{E4A8ECCF-4AC3-4D5A-AA7A-564B72877888}"/>
              </a:ext>
            </a:extLst>
          </p:cNvPr>
          <p:cNvSpPr/>
          <p:nvPr/>
        </p:nvSpPr>
        <p:spPr>
          <a:xfrm>
            <a:off x="0" y="5214463"/>
            <a:ext cx="14630400" cy="3015137"/>
          </a:xfrm>
          <a:prstGeom prst="roundRect">
            <a:avLst>
              <a:gd name="adj" fmla="val 6224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7" name="Google Shape;307;p26"/>
          <p:cNvSpPr/>
          <p:nvPr/>
        </p:nvSpPr>
        <p:spPr>
          <a:xfrm>
            <a:off x="1797129" y="1146898"/>
            <a:ext cx="3816787" cy="477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</a:pPr>
            <a:endParaRPr sz="3000" b="0" i="0" u="none" strike="noStrike" cap="none" dirty="0"/>
          </a:p>
        </p:txBody>
      </p:sp>
      <p:sp>
        <p:nvSpPr>
          <p:cNvPr id="309" name="Google Shape;309;p26"/>
          <p:cNvSpPr/>
          <p:nvPr/>
        </p:nvSpPr>
        <p:spPr>
          <a:xfrm>
            <a:off x="1797129" y="5699995"/>
            <a:ext cx="3395760" cy="425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33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50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Мелано Сванидзе</a:t>
            </a:r>
            <a:endParaRPr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0" name="Google Shape;310;p26"/>
          <p:cNvSpPr/>
          <p:nvPr/>
        </p:nvSpPr>
        <p:spPr>
          <a:xfrm>
            <a:off x="1797129" y="6160448"/>
            <a:ext cx="2732768" cy="922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Ведущий юрист</a:t>
            </a:r>
          </a:p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1600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Georgia@Revera.Legal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3" name="Google Shape;313;p26"/>
          <p:cNvSpPr/>
          <p:nvPr/>
        </p:nvSpPr>
        <p:spPr>
          <a:xfrm>
            <a:off x="1797129" y="7329368"/>
            <a:ext cx="5331738" cy="244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</a:pPr>
            <a:endParaRPr sz="12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5" name="Google Shape;315;p26"/>
          <p:cNvSpPr/>
          <p:nvPr/>
        </p:nvSpPr>
        <p:spPr>
          <a:xfrm>
            <a:off x="9720378" y="5670776"/>
            <a:ext cx="4005752" cy="253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23333"/>
              </a:lnSpc>
              <a:buClr>
                <a:srgbClr val="0A1D47"/>
              </a:buClr>
              <a:buSzPts val="150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Оксана Яшагян</a:t>
            </a:r>
            <a:endParaRPr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6" name="Google Shape;316;p26"/>
          <p:cNvSpPr/>
          <p:nvPr/>
        </p:nvSpPr>
        <p:spPr>
          <a:xfrm>
            <a:off x="10549362" y="6160449"/>
            <a:ext cx="2347784" cy="92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Юрист</a:t>
            </a:r>
            <a:endParaRPr lang="en-US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algn="ctr">
              <a:lnSpc>
                <a:spcPct val="158333"/>
              </a:lnSpc>
              <a:buClr>
                <a:srgbClr val="030D2B"/>
              </a:buClr>
              <a:buSzPts val="1200"/>
            </a:pPr>
            <a:r>
              <a:rPr lang="en-US" sz="1600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Georgia@Revera.Legal</a:t>
            </a:r>
            <a:endParaRPr lang="en-US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319" name="Google Shape;319;p2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3023" y="765605"/>
            <a:ext cx="4024354" cy="603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Изображение выглядит как шаблон, прямоугольный, Симметрия, пиксел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DF26159-B6AE-4764-9D75-8462460AC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482" y="4002796"/>
            <a:ext cx="2599650" cy="259965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символ, логотип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E74F9B3-46AD-F0A2-9138-F33F6C244F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92889" y="7251289"/>
            <a:ext cx="764410" cy="425411"/>
          </a:xfrm>
          <a:prstGeom prst="rect">
            <a:avLst/>
          </a:prstGeom>
        </p:spPr>
      </p:pic>
      <p:sp>
        <p:nvSpPr>
          <p:cNvPr id="14" name="Google Shape;311;p26">
            <a:extLst>
              <a:ext uri="{FF2B5EF4-FFF2-40B4-BE49-F238E27FC236}">
                <a16:creationId xmlns:a16="http://schemas.microsoft.com/office/drawing/2014/main" id="{0772FAC0-64A5-317B-7934-084B6FEBFB2A}"/>
              </a:ext>
            </a:extLst>
          </p:cNvPr>
          <p:cNvSpPr/>
          <p:nvPr/>
        </p:nvSpPr>
        <p:spPr>
          <a:xfrm>
            <a:off x="5983184" y="7329367"/>
            <a:ext cx="3229695" cy="425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@REVERA_lifescience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1026" name="Picture 2" descr="Мелано Сванидзе — Ведущий юрист | REVERA">
            <a:extLst>
              <a:ext uri="{FF2B5EF4-FFF2-40B4-BE49-F238E27FC236}">
                <a16:creationId xmlns:a16="http://schemas.microsoft.com/office/drawing/2014/main" id="{0212058B-54BB-4D1E-B79F-44CAC691F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17" y="1269054"/>
            <a:ext cx="5006665" cy="417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ксана Яшагян — Юрист | REVERA">
            <a:extLst>
              <a:ext uri="{FF2B5EF4-FFF2-40B4-BE49-F238E27FC236}">
                <a16:creationId xmlns:a16="http://schemas.microsoft.com/office/drawing/2014/main" id="{12A2BC51-2E76-4591-A998-873E0B96A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2879" y="1284603"/>
            <a:ext cx="5020751" cy="4189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49853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13" descr="preencoded.png"/>
          <p:cNvPicPr preferRelativeResize="0"/>
          <p:nvPr/>
        </p:nvPicPr>
        <p:blipFill rotWithShape="1">
          <a:blip r:embed="rId3">
            <a:alphaModFix/>
          </a:blip>
          <a:srcRect l="11420"/>
          <a:stretch/>
        </p:blipFill>
        <p:spPr>
          <a:xfrm>
            <a:off x="0" y="0"/>
            <a:ext cx="5750835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59;p17">
            <a:extLst>
              <a:ext uri="{FF2B5EF4-FFF2-40B4-BE49-F238E27FC236}">
                <a16:creationId xmlns:a16="http://schemas.microsoft.com/office/drawing/2014/main" id="{4CB39929-2820-498E-BBFC-0A595702DEA0}"/>
              </a:ext>
            </a:extLst>
          </p:cNvPr>
          <p:cNvSpPr/>
          <p:nvPr/>
        </p:nvSpPr>
        <p:spPr>
          <a:xfrm>
            <a:off x="6099568" y="1634490"/>
            <a:ext cx="7556421" cy="2480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358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3900"/>
              <a:buFont typeface="Roboto"/>
              <a:buNone/>
            </a:pPr>
            <a:r>
              <a:rPr lang="ru-RU" sz="39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ТОП ИЗМЕНЕНИЙ ЗАКОНОДАТЕЛЬСТВА В СФЕРЕ ФАРМАЦЕВТИКИ И ЗДРАВООХРАНЕНИЯ</a:t>
            </a:r>
            <a:endParaRPr lang="ru-RU" sz="39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Google Shape;62;p17">
            <a:extLst>
              <a:ext uri="{FF2B5EF4-FFF2-40B4-BE49-F238E27FC236}">
                <a16:creationId xmlns:a16="http://schemas.microsoft.com/office/drawing/2014/main" id="{6AFF939D-95B9-4B39-9430-71F394FD6F93}"/>
              </a:ext>
            </a:extLst>
          </p:cNvPr>
          <p:cNvSpPr/>
          <p:nvPr/>
        </p:nvSpPr>
        <p:spPr>
          <a:xfrm>
            <a:off x="9763541" y="5915829"/>
            <a:ext cx="1219297" cy="428460"/>
          </a:xfrm>
          <a:prstGeom prst="roundRect">
            <a:avLst>
              <a:gd name="adj" fmla="val 17171"/>
            </a:avLst>
          </a:prstGeom>
          <a:noFill/>
          <a:ln w="9525" cap="flat" cmpd="sng">
            <a:solidFill>
              <a:srgbClr val="0A1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" name="Google Shape;63;p17">
            <a:extLst>
              <a:ext uri="{FF2B5EF4-FFF2-40B4-BE49-F238E27FC236}">
                <a16:creationId xmlns:a16="http://schemas.microsoft.com/office/drawing/2014/main" id="{5BD573DB-22F7-4884-B4CA-2F768F5ED24D}"/>
              </a:ext>
            </a:extLst>
          </p:cNvPr>
          <p:cNvSpPr/>
          <p:nvPr/>
        </p:nvSpPr>
        <p:spPr>
          <a:xfrm>
            <a:off x="9947828" y="5915829"/>
            <a:ext cx="1035010" cy="254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A1D47"/>
                </a:solidFill>
                <a:latin typeface="Roboto"/>
                <a:ea typeface="Roboto"/>
                <a:cs typeface="Roboto"/>
                <a:sym typeface="Roboto"/>
              </a:rPr>
              <a:t>2025 ГОД</a:t>
            </a:r>
            <a:endParaRPr sz="1600" b="0" i="0" u="none" strike="noStrike" cap="none" dirty="0"/>
          </a:p>
        </p:txBody>
      </p:sp>
      <p:pic>
        <p:nvPicPr>
          <p:cNvPr id="13" name="Google Shape;144;p21" descr="preencoded.png">
            <a:extLst>
              <a:ext uri="{FF2B5EF4-FFF2-40B4-BE49-F238E27FC236}">
                <a16:creationId xmlns:a16="http://schemas.microsoft.com/office/drawing/2014/main" id="{9F67F777-6956-4EE7-9C85-929745AAAB8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97624" y="412922"/>
            <a:ext cx="1748552" cy="238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60;p17">
            <a:extLst>
              <a:ext uri="{FF2B5EF4-FFF2-40B4-BE49-F238E27FC236}">
                <a16:creationId xmlns:a16="http://schemas.microsoft.com/office/drawing/2014/main" id="{C1DEC08E-19A6-492D-B738-6000AF6E2C1C}"/>
              </a:ext>
            </a:extLst>
          </p:cNvPr>
          <p:cNvSpPr/>
          <p:nvPr/>
        </p:nvSpPr>
        <p:spPr>
          <a:xfrm>
            <a:off x="6099568" y="5098243"/>
            <a:ext cx="2915478" cy="1246046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" name="Google Shape;61;p17">
            <a:extLst>
              <a:ext uri="{FF2B5EF4-FFF2-40B4-BE49-F238E27FC236}">
                <a16:creationId xmlns:a16="http://schemas.microsoft.com/office/drawing/2014/main" id="{4619C4D4-4DBE-4B8A-AA03-2F6D1F2A6B2A}"/>
              </a:ext>
            </a:extLst>
          </p:cNvPr>
          <p:cNvSpPr/>
          <p:nvPr/>
        </p:nvSpPr>
        <p:spPr>
          <a:xfrm>
            <a:off x="6308288" y="5269124"/>
            <a:ext cx="2815941" cy="773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ru-RU" sz="32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КАЗАХСТАН</a:t>
            </a:r>
            <a:endParaRPr sz="32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/>
          <p:nvPr/>
        </p:nvSpPr>
        <p:spPr>
          <a:xfrm>
            <a:off x="211361" y="971162"/>
            <a:ext cx="3334584" cy="444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800"/>
              <a:buFont typeface="Roboto"/>
              <a:buNone/>
            </a:pPr>
            <a:r>
              <a:rPr lang="ru-RU" sz="2800" b="1" i="0" u="none" strike="noStrike" cap="none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ОГЛАВЛЕНИЕ</a:t>
            </a:r>
            <a:endParaRPr lang="ru-RU" sz="2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Google Shape;72;p18"/>
          <p:cNvSpPr/>
          <p:nvPr/>
        </p:nvSpPr>
        <p:spPr>
          <a:xfrm>
            <a:off x="1126879" y="2907025"/>
            <a:ext cx="459444" cy="22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01</a:t>
            </a:r>
            <a:endParaRPr sz="1100" b="0" i="0" u="none" strike="noStrike" cap="none" dirty="0"/>
          </a:p>
        </p:txBody>
      </p:sp>
      <p:sp>
        <p:nvSpPr>
          <p:cNvPr id="73" name="Google Shape;73;p18"/>
          <p:cNvSpPr/>
          <p:nvPr/>
        </p:nvSpPr>
        <p:spPr>
          <a:xfrm>
            <a:off x="1126879" y="3133601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74" name="Google Shape;74;p18"/>
          <p:cNvSpPr/>
          <p:nvPr/>
        </p:nvSpPr>
        <p:spPr>
          <a:xfrm>
            <a:off x="1126879" y="3235161"/>
            <a:ext cx="3829377" cy="12788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 action="ppaction://hlinksldjump"/>
              </a:rPr>
              <a:t>Изменения в регистрации ЛС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75" name="Google Shape;75;p18"/>
          <p:cNvSpPr/>
          <p:nvPr/>
        </p:nvSpPr>
        <p:spPr>
          <a:xfrm>
            <a:off x="5131296" y="2907025"/>
            <a:ext cx="357959" cy="226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02</a:t>
            </a:r>
            <a:endParaRPr sz="1100" b="0" i="0" u="none" strike="noStrike" cap="none" dirty="0"/>
          </a:p>
        </p:txBody>
      </p:sp>
      <p:sp>
        <p:nvSpPr>
          <p:cNvPr id="76" name="Google Shape;76;p18"/>
          <p:cNvSpPr/>
          <p:nvPr/>
        </p:nvSpPr>
        <p:spPr>
          <a:xfrm>
            <a:off x="5131297" y="3133601"/>
            <a:ext cx="333470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77" name="Google Shape;77;p18"/>
          <p:cNvSpPr/>
          <p:nvPr/>
        </p:nvSpPr>
        <p:spPr>
          <a:xfrm>
            <a:off x="5131297" y="3235161"/>
            <a:ext cx="3334703" cy="1100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rtl="1">
              <a:lnSpc>
                <a:spcPct val="125000"/>
              </a:lnSpc>
              <a:buClr>
                <a:srgbClr val="030D2B"/>
              </a:buClr>
              <a:buSzPts val="140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 action="ppaction://hlinksldjump"/>
              </a:rPr>
              <a:t>Утверждены предельные цены производителя на ЛС для розничной и оптовой реализации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78" name="Google Shape;78;p18"/>
          <p:cNvSpPr/>
          <p:nvPr/>
        </p:nvSpPr>
        <p:spPr>
          <a:xfrm>
            <a:off x="9136315" y="2916424"/>
            <a:ext cx="357958" cy="140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03</a:t>
            </a:r>
            <a:endParaRPr sz="1100" b="0" i="0" u="none" strike="noStrike" cap="none" dirty="0"/>
          </a:p>
        </p:txBody>
      </p:sp>
      <p:sp>
        <p:nvSpPr>
          <p:cNvPr id="79" name="Google Shape;79;p18"/>
          <p:cNvSpPr/>
          <p:nvPr/>
        </p:nvSpPr>
        <p:spPr>
          <a:xfrm>
            <a:off x="9136315" y="3142999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80" name="Google Shape;80;p18"/>
          <p:cNvSpPr/>
          <p:nvPr/>
        </p:nvSpPr>
        <p:spPr>
          <a:xfrm>
            <a:off x="9136315" y="3244559"/>
            <a:ext cx="3334583" cy="1231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rtl="1">
              <a:lnSpc>
                <a:spcPct val="125000"/>
              </a:lnSpc>
              <a:buClr>
                <a:srgbClr val="030D2B"/>
              </a:buClr>
              <a:buSzPts val="1400"/>
              <a:buFont typeface="Arial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5" action="ppaction://hlinksldjump"/>
              </a:rPr>
              <a:t>Изменения в порядке обеспечения населения ЛС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81" name="Google Shape;81;p18"/>
          <p:cNvSpPr/>
          <p:nvPr/>
        </p:nvSpPr>
        <p:spPr>
          <a:xfrm>
            <a:off x="1126878" y="4437218"/>
            <a:ext cx="459444" cy="177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04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Google Shape;82;p18"/>
          <p:cNvSpPr/>
          <p:nvPr/>
        </p:nvSpPr>
        <p:spPr>
          <a:xfrm>
            <a:off x="1126878" y="4663794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Google Shape;83;p18"/>
          <p:cNvSpPr/>
          <p:nvPr/>
        </p:nvSpPr>
        <p:spPr>
          <a:xfrm>
            <a:off x="1126878" y="4765354"/>
            <a:ext cx="3334583" cy="156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40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6" action="ppaction://hlinksldjump"/>
              </a:rPr>
              <a:t>Внесены изменения в правила закупки ЛС и мед.изделий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84" name="Google Shape;84;p18"/>
          <p:cNvSpPr/>
          <p:nvPr/>
        </p:nvSpPr>
        <p:spPr>
          <a:xfrm>
            <a:off x="5131296" y="4437218"/>
            <a:ext cx="459444" cy="191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05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Google Shape;85;p18"/>
          <p:cNvSpPr/>
          <p:nvPr/>
        </p:nvSpPr>
        <p:spPr>
          <a:xfrm>
            <a:off x="5131296" y="4663794"/>
            <a:ext cx="333470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Google Shape;86;p18"/>
          <p:cNvSpPr/>
          <p:nvPr/>
        </p:nvSpPr>
        <p:spPr>
          <a:xfrm>
            <a:off x="5131296" y="4765353"/>
            <a:ext cx="3476862" cy="1141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40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7" action="ppaction://hlinksldjump"/>
              </a:rPr>
              <a:t>Ускорение регистрации ЛС и развитие инвестиционного климата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87" name="Google Shape;87;p18"/>
          <p:cNvSpPr/>
          <p:nvPr/>
        </p:nvSpPr>
        <p:spPr>
          <a:xfrm>
            <a:off x="9136314" y="4446616"/>
            <a:ext cx="357958" cy="191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09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100"/>
              <a:buFont typeface="Roboto"/>
              <a:buNone/>
            </a:pPr>
            <a:r>
              <a:rPr lang="en-US" sz="11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06</a:t>
            </a:r>
            <a:endParaRPr sz="11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Google Shape;88;p18"/>
          <p:cNvSpPr/>
          <p:nvPr/>
        </p:nvSpPr>
        <p:spPr>
          <a:xfrm>
            <a:off x="9136314" y="4673192"/>
            <a:ext cx="3334583" cy="15240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Google Shape;89;p18"/>
          <p:cNvSpPr/>
          <p:nvPr/>
        </p:nvSpPr>
        <p:spPr>
          <a:xfrm>
            <a:off x="9136314" y="4774752"/>
            <a:ext cx="3334583" cy="15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30D2B"/>
              </a:buClr>
              <a:buSzPts val="1400"/>
              <a:buFont typeface="Arial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8" action="ppaction://hlinksldjump"/>
              </a:rPr>
              <a:t>Увеличен объём неснижаемого запаса бесплатных лекарств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22" name="Google Shape;271;p24" descr="preencoded.png">
            <a:extLst>
              <a:ext uri="{FF2B5EF4-FFF2-40B4-BE49-F238E27FC236}">
                <a16:creationId xmlns:a16="http://schemas.microsoft.com/office/drawing/2014/main" id="{FF48BF77-1B84-4396-B36A-0AC23985B05E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906762" y="502492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537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8900F2-FE8B-C1F9-E3FC-D4866838B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9583" y="0"/>
            <a:ext cx="5486400" cy="8229600"/>
          </a:xfrm>
          <a:prstGeom prst="rect">
            <a:avLst/>
          </a:prstGeom>
        </p:spPr>
      </p:pic>
      <p:sp>
        <p:nvSpPr>
          <p:cNvPr id="59" name="Google Shape;59;p14"/>
          <p:cNvSpPr/>
          <p:nvPr/>
        </p:nvSpPr>
        <p:spPr>
          <a:xfrm>
            <a:off x="684716" y="2310200"/>
            <a:ext cx="8484866" cy="2299075"/>
          </a:xfrm>
          <a:prstGeom prst="roundRect">
            <a:avLst>
              <a:gd name="adj" fmla="val 7608"/>
            </a:avLst>
          </a:prstGeom>
          <a:solidFill>
            <a:srgbClr val="FFFFFF">
              <a:alpha val="94901"/>
            </a:srgbClr>
          </a:solidFill>
          <a:ln w="22850" cap="flat" cmpd="sng">
            <a:solidFill>
              <a:srgbClr val="D2D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Google Shape;60;p14"/>
          <p:cNvSpPr/>
          <p:nvPr/>
        </p:nvSpPr>
        <p:spPr>
          <a:xfrm>
            <a:off x="661854" y="2342309"/>
            <a:ext cx="105345" cy="2427642"/>
          </a:xfrm>
          <a:prstGeom prst="roundRect">
            <a:avLst>
              <a:gd name="adj" fmla="val 78140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Google Shape;61;p14"/>
          <p:cNvSpPr/>
          <p:nvPr/>
        </p:nvSpPr>
        <p:spPr>
          <a:xfrm>
            <a:off x="987544" y="2476105"/>
            <a:ext cx="6536566" cy="447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242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50"/>
              <a:buFont typeface="Roboto"/>
              <a:buNone/>
            </a:pPr>
            <a:r>
              <a:rPr lang="ru-RU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Сохраняются действующие подходы к регистрации ЛС</a:t>
            </a:r>
            <a:endParaRPr sz="18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987544" y="2898211"/>
            <a:ext cx="7904748" cy="141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3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ри первичной регистрации импортных ЛС срок устанавливается на 5 лет. При государственной регистрации отечественных ЛС, а также мед.изделий выдаётся </a:t>
            </a:r>
            <a:r>
              <a:rPr lang="ru-RU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бессрочное регистрационное удостоверение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 Аналогичное правило применяется при перерегистрации ЛС.</a:t>
            </a:r>
            <a:endParaRPr lang="ru-RU"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695890" y="4475913"/>
            <a:ext cx="8484866" cy="2214916"/>
          </a:xfrm>
          <a:prstGeom prst="roundRect">
            <a:avLst>
              <a:gd name="adj" fmla="val 7608"/>
            </a:avLst>
          </a:prstGeom>
          <a:solidFill>
            <a:srgbClr val="FFFFFF">
              <a:alpha val="94901"/>
            </a:srgbClr>
          </a:solidFill>
          <a:ln w="22850" cap="flat" cmpd="sng">
            <a:solidFill>
              <a:srgbClr val="D2D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Google Shape;64;p14"/>
          <p:cNvSpPr/>
          <p:nvPr/>
        </p:nvSpPr>
        <p:spPr>
          <a:xfrm>
            <a:off x="661854" y="3751473"/>
            <a:ext cx="105345" cy="2427642"/>
          </a:xfrm>
          <a:prstGeom prst="roundRect">
            <a:avLst>
              <a:gd name="adj" fmla="val 78140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Google Shape;65;p14"/>
          <p:cNvSpPr/>
          <p:nvPr/>
        </p:nvSpPr>
        <p:spPr>
          <a:xfrm>
            <a:off x="987544" y="4677319"/>
            <a:ext cx="6181713" cy="575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4242"/>
              </a:lnSpc>
              <a:buClr>
                <a:srgbClr val="030D2B"/>
              </a:buClr>
              <a:buSzPts val="1650"/>
            </a:pPr>
            <a:r>
              <a:rPr lang="ru-RU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Регистрация с</a:t>
            </a:r>
            <a:r>
              <a:rPr lang="en-US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тратегически важны</a:t>
            </a:r>
            <a:r>
              <a:rPr lang="ru-RU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х</a:t>
            </a:r>
            <a:r>
              <a:rPr lang="en-US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ЛС</a:t>
            </a:r>
            <a:r>
              <a:rPr lang="ru-RU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(СВЛС)</a:t>
            </a:r>
            <a:endParaRPr sz="18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987545" y="5113423"/>
            <a:ext cx="7904748" cy="1202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142307"/>
              </a:lnSpc>
              <a:buClr>
                <a:srgbClr val="030D2B"/>
              </a:buClr>
              <a:buSzPts val="1300"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 выданные 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 отношении СВЛС рег.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удостоверения </a:t>
            </a:r>
            <a:r>
              <a:rPr lang="en-US" sz="16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 распространяются</a:t>
            </a:r>
            <a:r>
              <a:rPr lang="ru-RU" sz="16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требования 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 приведении их в соответствие </a:t>
            </a: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 правилами ЕАЭС 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 31.12.2025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кроме добровольного приведения досье в соответствие.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Google Shape;67;p14"/>
          <p:cNvSpPr/>
          <p:nvPr/>
        </p:nvSpPr>
        <p:spPr>
          <a:xfrm>
            <a:off x="684459" y="6338026"/>
            <a:ext cx="8496297" cy="1660112"/>
          </a:xfrm>
          <a:prstGeom prst="roundRect">
            <a:avLst>
              <a:gd name="adj" fmla="val 7608"/>
            </a:avLst>
          </a:prstGeom>
          <a:solidFill>
            <a:srgbClr val="FFFFFF">
              <a:alpha val="94901"/>
            </a:srgbClr>
          </a:solidFill>
          <a:ln w="22850" cap="flat" cmpd="sng">
            <a:solidFill>
              <a:srgbClr val="D2D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661854" y="5499213"/>
            <a:ext cx="105345" cy="2427642"/>
          </a:xfrm>
          <a:prstGeom prst="roundRect">
            <a:avLst>
              <a:gd name="adj" fmla="val 78140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991334" y="6536002"/>
            <a:ext cx="6090880" cy="575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4242"/>
              </a:lnSpc>
              <a:buClr>
                <a:srgbClr val="030D2B"/>
              </a:buClr>
              <a:buSzPts val="1650"/>
              <a:buFont typeface="Arial"/>
              <a:buNone/>
            </a:pPr>
            <a:r>
              <a:rPr lang="ru-RU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Государственный </a:t>
            </a:r>
            <a:r>
              <a:rPr lang="en-US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реестр</a:t>
            </a:r>
            <a:r>
              <a:rPr lang="ru-RU" sz="18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ЛС и медизделий </a:t>
            </a:r>
            <a:endParaRPr sz="18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987544" y="6930862"/>
            <a:ext cx="8182039" cy="817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230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3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нформация в реестр вносится не только по итогам регистрации или перерегистрации ЛС, но и при продлении действия рег.удостоверения на ЛС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Google Shape;139;p19">
            <a:extLst>
              <a:ext uri="{FF2B5EF4-FFF2-40B4-BE49-F238E27FC236}">
                <a16:creationId xmlns:a16="http://schemas.microsoft.com/office/drawing/2014/main" id="{08A7526C-7066-4B87-872B-B0E3B6C25FCB}"/>
              </a:ext>
            </a:extLst>
          </p:cNvPr>
          <p:cNvSpPr/>
          <p:nvPr/>
        </p:nvSpPr>
        <p:spPr>
          <a:xfrm>
            <a:off x="695890" y="474777"/>
            <a:ext cx="11055729" cy="4330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42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9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ИЗМЕНЕНИЯ В РЕГИСТРАЦИИ ЛС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9" name="Google Shape;284;p25">
            <a:extLst>
              <a:ext uri="{FF2B5EF4-FFF2-40B4-BE49-F238E27FC236}">
                <a16:creationId xmlns:a16="http://schemas.microsoft.com/office/drawing/2014/main" id="{B10DE706-86BF-4070-9858-8591B14FBAE0}"/>
              </a:ext>
            </a:extLst>
          </p:cNvPr>
          <p:cNvSpPr/>
          <p:nvPr/>
        </p:nvSpPr>
        <p:spPr>
          <a:xfrm>
            <a:off x="667438" y="1125860"/>
            <a:ext cx="8502146" cy="971740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Google Shape;204;p22">
            <a:extLst>
              <a:ext uri="{FF2B5EF4-FFF2-40B4-BE49-F238E27FC236}">
                <a16:creationId xmlns:a16="http://schemas.microsoft.com/office/drawing/2014/main" id="{EC7B2593-09AE-4A51-81CD-6C6D9AD006BA}"/>
              </a:ext>
            </a:extLst>
          </p:cNvPr>
          <p:cNvSpPr/>
          <p:nvPr/>
        </p:nvSpPr>
        <p:spPr>
          <a:xfrm>
            <a:off x="987544" y="1146901"/>
            <a:ext cx="8182039" cy="908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4"/>
              </a:rPr>
              <a:t>Приказ Министра здравоохранения Республики Казахстан от 18.11.2025 № 146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01.12.2025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 </a:t>
            </a:r>
          </a:p>
        </p:txBody>
      </p:sp>
      <p:sp>
        <p:nvSpPr>
          <p:cNvPr id="21" name="Google Shape;123;p19">
            <a:extLst>
              <a:ext uri="{FF2B5EF4-FFF2-40B4-BE49-F238E27FC236}">
                <a16:creationId xmlns:a16="http://schemas.microsoft.com/office/drawing/2014/main" id="{4F9EC3F0-6FE5-4F5B-9EFA-5A4414322630}"/>
              </a:ext>
            </a:extLst>
          </p:cNvPr>
          <p:cNvSpPr/>
          <p:nvPr/>
        </p:nvSpPr>
        <p:spPr>
          <a:xfrm>
            <a:off x="26321" y="20622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2" name="Google Shape;124;p19">
            <a:extLst>
              <a:ext uri="{FF2B5EF4-FFF2-40B4-BE49-F238E27FC236}">
                <a16:creationId xmlns:a16="http://schemas.microsoft.com/office/drawing/2014/main" id="{92FEFB91-B2BE-478A-80FE-F6C7A3544BC6}"/>
              </a:ext>
            </a:extLst>
          </p:cNvPr>
          <p:cNvSpPr/>
          <p:nvPr/>
        </p:nvSpPr>
        <p:spPr>
          <a:xfrm>
            <a:off x="167784" y="0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01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Google Shape;271;p24" descr="preencoded.png">
            <a:extLst>
              <a:ext uri="{FF2B5EF4-FFF2-40B4-BE49-F238E27FC236}">
                <a16:creationId xmlns:a16="http://schemas.microsoft.com/office/drawing/2014/main" id="{6F999F0B-E391-45D7-886A-4BF49AA69F5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851952" y="418838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5"/>
          <p:cNvSpPr/>
          <p:nvPr/>
        </p:nvSpPr>
        <p:spPr>
          <a:xfrm>
            <a:off x="746844" y="2388631"/>
            <a:ext cx="6172940" cy="34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00"/>
              <a:buFont typeface="Roboto"/>
              <a:buNone/>
            </a:pPr>
            <a:r>
              <a:rPr lang="ru-RU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Документом </a:t>
            </a: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пересмот</a:t>
            </a:r>
            <a:r>
              <a:rPr lang="ru-RU" sz="16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рены </a:t>
            </a: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предельны</a:t>
            </a:r>
            <a:r>
              <a:rPr lang="ru-RU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е</a:t>
            </a: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цен</a:t>
            </a:r>
            <a:r>
              <a:rPr lang="ru-RU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ы</a:t>
            </a: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в оптово-розничном сегменте.</a:t>
            </a:r>
            <a:r>
              <a:rPr lang="ru-RU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Так, препараты, завезённые до вступления в силу новых норм, временно реализуются по старым ценам. После реализации остатков все лекарства будут отпускаться по обновлённым, сниженным ценам.</a:t>
            </a:r>
          </a:p>
        </p:txBody>
      </p:sp>
      <p:sp>
        <p:nvSpPr>
          <p:cNvPr id="90" name="Google Shape;90;p15"/>
          <p:cNvSpPr/>
          <p:nvPr/>
        </p:nvSpPr>
        <p:spPr>
          <a:xfrm>
            <a:off x="7559688" y="4941559"/>
            <a:ext cx="6071194" cy="2506918"/>
          </a:xfrm>
          <a:prstGeom prst="roundRect">
            <a:avLst>
              <a:gd name="adj" fmla="val 5984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15"/>
          <p:cNvSpPr/>
          <p:nvPr/>
        </p:nvSpPr>
        <p:spPr>
          <a:xfrm>
            <a:off x="8252816" y="5268907"/>
            <a:ext cx="4584357" cy="107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None/>
            </a:pPr>
            <a:r>
              <a:rPr lang="en-US" sz="1600" b="0" i="1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«Наша цель — снизить стоимость лекарств, не допустив вымывания препаратов низкого ценового сегмента</a:t>
            </a:r>
            <a:r>
              <a:rPr lang="ru-RU" sz="1600" b="0" i="1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и не ослабив поддержку отечественных производителей</a:t>
            </a:r>
            <a:r>
              <a:rPr lang="en-US" sz="1600" b="0" i="1" u="none" strike="noStrike" cap="none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» </a:t>
            </a:r>
            <a:endParaRPr lang="ru-RU" sz="1600" b="0" i="1" u="none" strike="noStrike" cap="none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Министр здравоохранения РК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Google Shape;139;p19">
            <a:extLst>
              <a:ext uri="{FF2B5EF4-FFF2-40B4-BE49-F238E27FC236}">
                <a16:creationId xmlns:a16="http://schemas.microsoft.com/office/drawing/2014/main" id="{8986C44B-4AC4-4A91-B6E0-6C20407C9038}"/>
              </a:ext>
            </a:extLst>
          </p:cNvPr>
          <p:cNvSpPr/>
          <p:nvPr/>
        </p:nvSpPr>
        <p:spPr>
          <a:xfrm>
            <a:off x="684715" y="325389"/>
            <a:ext cx="13289193" cy="930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42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9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УТВЕРЖДЕНЫ ПРЕДЕЛЬНЫЕ ЦЕНЫ ПРОИЗВОДИТЕЛЯ НА ЛС </a:t>
            </a:r>
          </a:p>
          <a:p>
            <a:pPr marL="0" marR="0" lvl="0" indent="0" algn="l" rtl="0">
              <a:lnSpc>
                <a:spcPct val="12542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9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ДЛЯ РОЗНИЧНОЙ И ОПТОВОЙ РЕАЛИЗАЦИИ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0" name="Google Shape;284;p25">
            <a:extLst>
              <a:ext uri="{FF2B5EF4-FFF2-40B4-BE49-F238E27FC236}">
                <a16:creationId xmlns:a16="http://schemas.microsoft.com/office/drawing/2014/main" id="{CA9C9151-B9A1-438D-99C7-A32B2EEA600D}"/>
              </a:ext>
            </a:extLst>
          </p:cNvPr>
          <p:cNvSpPr/>
          <p:nvPr/>
        </p:nvSpPr>
        <p:spPr>
          <a:xfrm>
            <a:off x="684716" y="1406751"/>
            <a:ext cx="12957144" cy="665987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Google Shape;204;p22">
            <a:extLst>
              <a:ext uri="{FF2B5EF4-FFF2-40B4-BE49-F238E27FC236}">
                <a16:creationId xmlns:a16="http://schemas.microsoft.com/office/drawing/2014/main" id="{19E9E5D2-798C-4EE1-9402-DE57BDD02B7D}"/>
              </a:ext>
            </a:extLst>
          </p:cNvPr>
          <p:cNvSpPr/>
          <p:nvPr/>
        </p:nvSpPr>
        <p:spPr>
          <a:xfrm>
            <a:off x="780698" y="1467356"/>
            <a:ext cx="12056475" cy="45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Приказ Министра здравоохранения Республики Казахстан от 18 июля 2025 года № 470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08.08.2025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 </a:t>
            </a:r>
          </a:p>
        </p:txBody>
      </p:sp>
      <p:sp>
        <p:nvSpPr>
          <p:cNvPr id="22" name="Google Shape;123;p19">
            <a:extLst>
              <a:ext uri="{FF2B5EF4-FFF2-40B4-BE49-F238E27FC236}">
                <a16:creationId xmlns:a16="http://schemas.microsoft.com/office/drawing/2014/main" id="{B5BC165B-7B7C-47F7-A90E-76B35CF85A86}"/>
              </a:ext>
            </a:extLst>
          </p:cNvPr>
          <p:cNvSpPr/>
          <p:nvPr/>
        </p:nvSpPr>
        <p:spPr>
          <a:xfrm>
            <a:off x="14143967" y="7823119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3" name="Google Shape;124;p19">
            <a:extLst>
              <a:ext uri="{FF2B5EF4-FFF2-40B4-BE49-F238E27FC236}">
                <a16:creationId xmlns:a16="http://schemas.microsoft.com/office/drawing/2014/main" id="{976F8739-32F9-4DE4-988E-B6CD41C3406C}"/>
              </a:ext>
            </a:extLst>
          </p:cNvPr>
          <p:cNvSpPr/>
          <p:nvPr/>
        </p:nvSpPr>
        <p:spPr>
          <a:xfrm>
            <a:off x="14241599" y="7802497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02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Google Shape;271;p24" descr="preencoded.png">
            <a:extLst>
              <a:ext uri="{FF2B5EF4-FFF2-40B4-BE49-F238E27FC236}">
                <a16:creationId xmlns:a16="http://schemas.microsoft.com/office/drawing/2014/main" id="{CFDE2EC7-96BD-45FC-B0E9-D8095E35748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73511" y="230041"/>
            <a:ext cx="1118235" cy="15228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88;p15">
            <a:extLst>
              <a:ext uri="{FF2B5EF4-FFF2-40B4-BE49-F238E27FC236}">
                <a16:creationId xmlns:a16="http://schemas.microsoft.com/office/drawing/2014/main" id="{51B49253-E784-EC41-03FC-3DD50C8AC0A2}"/>
              </a:ext>
            </a:extLst>
          </p:cNvPr>
          <p:cNvSpPr/>
          <p:nvPr/>
        </p:nvSpPr>
        <p:spPr>
          <a:xfrm>
            <a:off x="7559688" y="2400086"/>
            <a:ext cx="6172940" cy="2302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50000"/>
              </a:lnSpc>
              <a:buClr>
                <a:srgbClr val="030D2B"/>
              </a:buClr>
              <a:buSzPts val="1600"/>
            </a:pPr>
            <a:r>
              <a:rPr lang="ru-RU" sz="160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Министерство здравоохранения усилило контроль за соблюдением утверждённой ценовой политики. Проводятся плановые и внеплановые проверки аптечных сетей, а аптекам предоставлен переходный период для адаптации.</a:t>
            </a:r>
          </a:p>
          <a:p>
            <a:pPr>
              <a:lnSpc>
                <a:spcPct val="150000"/>
              </a:lnSpc>
              <a:buClr>
                <a:srgbClr val="030D2B"/>
              </a:buClr>
              <a:buSzPts val="1600"/>
            </a:pPr>
            <a:r>
              <a:rPr lang="ru-RU" sz="160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Особое внимание уделяется дешёвому сегменту фармацевтического рынка.</a:t>
            </a:r>
            <a:endParaRPr lang="ru-RU" sz="1600" b="1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00"/>
              <a:buFont typeface="Roboto"/>
              <a:buNone/>
            </a:pPr>
            <a:endParaRPr lang="ru-RU" sz="1600" dirty="0">
              <a:solidFill>
                <a:srgbClr val="030D2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18B083-0AC9-94DB-C3AD-F097DF18D745}"/>
              </a:ext>
            </a:extLst>
          </p:cNvPr>
          <p:cNvSpPr txBox="1"/>
          <p:nvPr/>
        </p:nvSpPr>
        <p:spPr>
          <a:xfrm>
            <a:off x="667264" y="4994689"/>
            <a:ext cx="633901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 просьбе отечественных производителей рассматривается возможность дерегулирования цен на препараты с ценой менее одного МРП </a:t>
            </a:r>
          </a:p>
          <a:p>
            <a:r>
              <a:rPr lang="ru-RU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 10 января 2026 года (на 2025 год - 3 932 тенге).</a:t>
            </a:r>
            <a:endParaRPr lang="ru-RU" sz="18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5"/>
          <p:cNvSpPr/>
          <p:nvPr/>
        </p:nvSpPr>
        <p:spPr>
          <a:xfrm>
            <a:off x="898198" y="389400"/>
            <a:ext cx="12239515" cy="783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6000"/>
              </a:lnSpc>
              <a:buClr>
                <a:srgbClr val="0A1D47"/>
              </a:buClr>
              <a:buSzPts val="2500"/>
              <a:buFont typeface="Arial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ИЗМЕНЕНИЯ В ПОРЯДКЕ ОБЕСПЕЧЕНИЯ НАСЕЛЕНИЯ ЛС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60" name="Google Shape;260;p25"/>
          <p:cNvSpPr/>
          <p:nvPr/>
        </p:nvSpPr>
        <p:spPr>
          <a:xfrm>
            <a:off x="683834" y="5692456"/>
            <a:ext cx="12281644" cy="684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endParaRPr sz="950" b="0" i="0" u="none" strike="noStrike" cap="none" dirty="0"/>
          </a:p>
        </p:txBody>
      </p:sp>
      <p:sp>
        <p:nvSpPr>
          <p:cNvPr id="271" name="Google Shape;271;p25"/>
          <p:cNvSpPr/>
          <p:nvPr/>
        </p:nvSpPr>
        <p:spPr>
          <a:xfrm>
            <a:off x="2951949" y="1276947"/>
            <a:ext cx="150534" cy="698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86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Roboto"/>
              <a:buNone/>
            </a:pPr>
            <a:r>
              <a:rPr lang="en-US" sz="1150" b="0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150" b="0" i="0" u="none" strike="noStrike" cap="none" dirty="0"/>
          </a:p>
        </p:txBody>
      </p:sp>
      <p:sp>
        <p:nvSpPr>
          <p:cNvPr id="277" name="Google Shape;277;p25"/>
          <p:cNvSpPr/>
          <p:nvPr/>
        </p:nvSpPr>
        <p:spPr>
          <a:xfrm>
            <a:off x="1958108" y="8076589"/>
            <a:ext cx="216271" cy="242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869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Roboto"/>
              <a:buNone/>
            </a:pPr>
            <a:r>
              <a:rPr lang="en-US" sz="1150" b="0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1150" b="0" i="0" u="none" strike="noStrike" cap="none" dirty="0"/>
          </a:p>
        </p:txBody>
      </p:sp>
      <p:sp>
        <p:nvSpPr>
          <p:cNvPr id="285" name="Google Shape;285;p25"/>
          <p:cNvSpPr/>
          <p:nvPr/>
        </p:nvSpPr>
        <p:spPr>
          <a:xfrm>
            <a:off x="933304" y="3161549"/>
            <a:ext cx="8791410" cy="22354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endParaRPr lang="ru-RU" sz="950" b="0" i="0" u="none" strike="noStrike" cap="none" dirty="0"/>
          </a:p>
        </p:txBody>
      </p:sp>
      <p:sp>
        <p:nvSpPr>
          <p:cNvPr id="36" name="Google Shape;288;p25">
            <a:extLst>
              <a:ext uri="{FF2B5EF4-FFF2-40B4-BE49-F238E27FC236}">
                <a16:creationId xmlns:a16="http://schemas.microsoft.com/office/drawing/2014/main" id="{0FA6EEC3-413E-4BF7-8A8F-06DF4D71FF53}"/>
              </a:ext>
            </a:extLst>
          </p:cNvPr>
          <p:cNvSpPr/>
          <p:nvPr/>
        </p:nvSpPr>
        <p:spPr>
          <a:xfrm>
            <a:off x="805554" y="1065463"/>
            <a:ext cx="5940295" cy="6611906"/>
          </a:xfrm>
          <a:prstGeom prst="roundRect">
            <a:avLst>
              <a:gd name="adj" fmla="val 2579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Google Shape;291;p25">
            <a:extLst>
              <a:ext uri="{FF2B5EF4-FFF2-40B4-BE49-F238E27FC236}">
                <a16:creationId xmlns:a16="http://schemas.microsoft.com/office/drawing/2014/main" id="{F97BA601-29FC-454F-8473-F4DB73EE1162}"/>
              </a:ext>
            </a:extLst>
          </p:cNvPr>
          <p:cNvSpPr/>
          <p:nvPr/>
        </p:nvSpPr>
        <p:spPr>
          <a:xfrm>
            <a:off x="1008399" y="1150632"/>
            <a:ext cx="5670002" cy="968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5000"/>
              </a:lnSpc>
              <a:buClr>
                <a:srgbClr val="030D2B"/>
              </a:buClr>
              <a:buSzPts val="1200"/>
              <a:buFont typeface="Arial"/>
              <a:buNone/>
            </a:pPr>
            <a:r>
              <a:rPr lang="ru-RU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Обновление перечня ЛС </a:t>
            </a:r>
          </a:p>
          <a:p>
            <a:pPr marL="0" lvl="0" indent="0">
              <a:lnSpc>
                <a:spcPct val="125000"/>
              </a:lnSpc>
              <a:buClr>
                <a:srgbClr val="030D2B"/>
              </a:buClr>
              <a:buSzPts val="1200"/>
              <a:buFont typeface="Arial"/>
              <a:buNone/>
            </a:pPr>
            <a:r>
              <a:rPr lang="ru-RU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 Единого дистрибьютора</a:t>
            </a:r>
          </a:p>
        </p:txBody>
      </p:sp>
      <p:sp>
        <p:nvSpPr>
          <p:cNvPr id="40" name="Google Shape;292;p25">
            <a:extLst>
              <a:ext uri="{FF2B5EF4-FFF2-40B4-BE49-F238E27FC236}">
                <a16:creationId xmlns:a16="http://schemas.microsoft.com/office/drawing/2014/main" id="{7FF52FF7-9450-446E-A630-DA8B442AE1CD}"/>
              </a:ext>
            </a:extLst>
          </p:cNvPr>
          <p:cNvSpPr/>
          <p:nvPr/>
        </p:nvSpPr>
        <p:spPr>
          <a:xfrm>
            <a:off x="993549" y="2143728"/>
            <a:ext cx="5609757" cy="4506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30D2B"/>
              </a:buClr>
              <a:buSzPts val="75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 12 сентября 2025 года вступили в силу изменения в перечне препаратов, закупаемых у Единого дистрибьютора.</a:t>
            </a:r>
          </a:p>
          <a:p>
            <a:pPr>
              <a:buClr>
                <a:srgbClr val="030D2B"/>
              </a:buClr>
              <a:buSzPts val="750"/>
            </a:pP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>
              <a:buClr>
                <a:srgbClr val="030D2B"/>
              </a:buClr>
              <a:buSzPts val="750"/>
            </a:pPr>
            <a:r>
              <a:rPr lang="ru-RU" sz="16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1. Исключены следующие препараты: </a:t>
            </a: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доксазозин, симвастатин (разные дозировки), гидрокортизон (мазь), галотан (для наркоза), трамадол, парацетамол (раствор), и др.</a:t>
            </a:r>
          </a:p>
          <a:p>
            <a:pPr>
              <a:buClr>
                <a:srgbClr val="030D2B"/>
              </a:buClr>
              <a:buSzPts val="750"/>
            </a:pPr>
            <a:endParaRPr lang="ru-RU" sz="11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>
              <a:buClr>
                <a:srgbClr val="030D2B"/>
              </a:buClr>
              <a:buSzPts val="750"/>
            </a:pPr>
            <a:r>
              <a:rPr lang="ru-RU" sz="16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2. Добавлены новые препараты: </a:t>
            </a: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гуселькумаб (для подкожных инъекций), ондансетрон (в таблетках 4 мг и 8 мг) и др.</a:t>
            </a:r>
          </a:p>
          <a:p>
            <a:pPr>
              <a:buClr>
                <a:srgbClr val="030D2B"/>
              </a:buClr>
              <a:buSzPts val="750"/>
            </a:pP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>
              <a:buClr>
                <a:srgbClr val="030D2B"/>
              </a:buClr>
              <a:buSzPts val="75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Напомним, что Единый дистрибьютор РК — это ТОО «СК-Фармация», выступающее единым оператором по закупу и поставке лекарств и медизделий в рамках гарантированного объема бесплатной медицинской помощи (ГОБМП) и ОСМС.</a:t>
            </a:r>
          </a:p>
        </p:txBody>
      </p:sp>
      <p:sp>
        <p:nvSpPr>
          <p:cNvPr id="41" name="Google Shape;293;p25">
            <a:extLst>
              <a:ext uri="{FF2B5EF4-FFF2-40B4-BE49-F238E27FC236}">
                <a16:creationId xmlns:a16="http://schemas.microsoft.com/office/drawing/2014/main" id="{E4F8791E-EFE3-4C68-A854-163BBF6F71EA}"/>
              </a:ext>
            </a:extLst>
          </p:cNvPr>
          <p:cNvSpPr/>
          <p:nvPr/>
        </p:nvSpPr>
        <p:spPr>
          <a:xfrm>
            <a:off x="6754409" y="1046461"/>
            <a:ext cx="6277824" cy="6435950"/>
          </a:xfrm>
          <a:prstGeom prst="roundRect">
            <a:avLst>
              <a:gd name="adj" fmla="val 2579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Google Shape;296;p25">
            <a:extLst>
              <a:ext uri="{FF2B5EF4-FFF2-40B4-BE49-F238E27FC236}">
                <a16:creationId xmlns:a16="http://schemas.microsoft.com/office/drawing/2014/main" id="{257F9E2C-0F5A-4D5F-BB33-E4E86AAF6EDF}"/>
              </a:ext>
            </a:extLst>
          </p:cNvPr>
          <p:cNvSpPr/>
          <p:nvPr/>
        </p:nvSpPr>
        <p:spPr>
          <a:xfrm>
            <a:off x="7023276" y="1149460"/>
            <a:ext cx="6037332" cy="1002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000"/>
              </a:lnSpc>
              <a:buClr>
                <a:srgbClr val="030D2B"/>
              </a:buClr>
              <a:buSzPts val="1200"/>
            </a:pPr>
            <a:r>
              <a:rPr lang="ru-RU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Утверждение новых предельных цен на ЛС и мед. изделия</a:t>
            </a:r>
          </a:p>
        </p:txBody>
      </p:sp>
      <p:sp>
        <p:nvSpPr>
          <p:cNvPr id="45" name="Google Shape;297;p25">
            <a:extLst>
              <a:ext uri="{FF2B5EF4-FFF2-40B4-BE49-F238E27FC236}">
                <a16:creationId xmlns:a16="http://schemas.microsoft.com/office/drawing/2014/main" id="{A6EB01F1-B313-4DB8-BC26-6E216D1C7787}"/>
              </a:ext>
            </a:extLst>
          </p:cNvPr>
          <p:cNvSpPr/>
          <p:nvPr/>
        </p:nvSpPr>
        <p:spPr>
          <a:xfrm>
            <a:off x="7017955" y="2465802"/>
            <a:ext cx="5818751" cy="3012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Clr>
                <a:srgbClr val="030D2B"/>
              </a:buClr>
              <a:buSzPts val="750"/>
              <a:buFont typeface="Arial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 15 сентября 2025 года начали действовать новые предельные цены на ЛС и мед. изделия.</a:t>
            </a:r>
          </a:p>
          <a:p>
            <a:pPr marL="0" lvl="0" indent="0">
              <a:buClr>
                <a:srgbClr val="030D2B"/>
              </a:buClr>
              <a:buSzPts val="750"/>
              <a:buFont typeface="Arial"/>
              <a:buNone/>
            </a:pP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>
              <a:buClr>
                <a:srgbClr val="030D2B"/>
              </a:buClr>
              <a:buSzPts val="750"/>
              <a:buFont typeface="Arial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Новое ценообразование охватывает лекарства, входящие в:</a:t>
            </a:r>
          </a:p>
          <a:p>
            <a:pPr marL="0" lvl="0" indent="0">
              <a:buClr>
                <a:srgbClr val="030D2B"/>
              </a:buClr>
              <a:buSzPts val="750"/>
              <a:buFont typeface="Arial"/>
              <a:buNone/>
            </a:pP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lvl="0">
              <a:buClr>
                <a:srgbClr val="030D2B"/>
              </a:buClr>
              <a:buSzPts val="75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1. гарантированный объём бесплатной медицинской помощи (ГОБМП),</a:t>
            </a:r>
          </a:p>
          <a:p>
            <a:pPr marL="342900" lvl="0" indent="-342900">
              <a:buClr>
                <a:srgbClr val="030D2B"/>
              </a:buClr>
              <a:buSzPts val="750"/>
              <a:buFont typeface="Arial"/>
              <a:buAutoNum type="arabicPeriod"/>
            </a:pPr>
            <a:endParaRPr lang="ru-RU" sz="11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>
              <a:buClr>
                <a:srgbClr val="030D2B"/>
              </a:buClr>
              <a:buSzPts val="750"/>
              <a:buFont typeface="Arial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2. систему обязательного социального медицинского страхования (ОСМС).</a:t>
            </a:r>
          </a:p>
          <a:p>
            <a:pPr marL="0" lvl="0" indent="0">
              <a:buClr>
                <a:srgbClr val="030D2B"/>
              </a:buClr>
              <a:buSzPts val="750"/>
              <a:buFont typeface="Arial"/>
              <a:buNone/>
            </a:pP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>
              <a:buClr>
                <a:srgbClr val="030D2B"/>
              </a:buClr>
              <a:buSzPts val="750"/>
              <a:buFont typeface="Arial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Ожидается, что данные меры повысят доступность медикаментов и оптимизируют расходы в системе здравоохранения.</a:t>
            </a:r>
          </a:p>
        </p:txBody>
      </p:sp>
      <p:sp>
        <p:nvSpPr>
          <p:cNvPr id="50" name="Google Shape;302;p25">
            <a:extLst>
              <a:ext uri="{FF2B5EF4-FFF2-40B4-BE49-F238E27FC236}">
                <a16:creationId xmlns:a16="http://schemas.microsoft.com/office/drawing/2014/main" id="{A9D79D42-EB9E-4193-A18F-394993FC44B1}"/>
              </a:ext>
            </a:extLst>
          </p:cNvPr>
          <p:cNvSpPr/>
          <p:nvPr/>
        </p:nvSpPr>
        <p:spPr>
          <a:xfrm>
            <a:off x="933304" y="6864221"/>
            <a:ext cx="11903402" cy="813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30D2B"/>
              </a:buClr>
              <a:buSzPts val="750"/>
            </a:pPr>
            <a:endParaRPr lang="ru-RU" sz="1600" i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51" name="Google Shape;123;p19">
            <a:extLst>
              <a:ext uri="{FF2B5EF4-FFF2-40B4-BE49-F238E27FC236}">
                <a16:creationId xmlns:a16="http://schemas.microsoft.com/office/drawing/2014/main" id="{8B3BB485-3654-4D7C-BF6A-5FC39008524C}"/>
              </a:ext>
            </a:extLst>
          </p:cNvPr>
          <p:cNvSpPr/>
          <p:nvPr/>
        </p:nvSpPr>
        <p:spPr>
          <a:xfrm>
            <a:off x="14143967" y="7831384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52" name="Google Shape;124;p19">
            <a:extLst>
              <a:ext uri="{FF2B5EF4-FFF2-40B4-BE49-F238E27FC236}">
                <a16:creationId xmlns:a16="http://schemas.microsoft.com/office/drawing/2014/main" id="{3A6C1000-E581-4876-9C29-1BB766A3B4BD}"/>
              </a:ext>
            </a:extLst>
          </p:cNvPr>
          <p:cNvSpPr/>
          <p:nvPr/>
        </p:nvSpPr>
        <p:spPr>
          <a:xfrm>
            <a:off x="14241599" y="7810762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03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Google Shape;90;p15">
            <a:extLst>
              <a:ext uri="{FF2B5EF4-FFF2-40B4-BE49-F238E27FC236}">
                <a16:creationId xmlns:a16="http://schemas.microsoft.com/office/drawing/2014/main" id="{07B2E204-E136-42FC-BDC9-B945FF44BC2F}"/>
              </a:ext>
            </a:extLst>
          </p:cNvPr>
          <p:cNvSpPr/>
          <p:nvPr/>
        </p:nvSpPr>
        <p:spPr>
          <a:xfrm>
            <a:off x="805554" y="6573987"/>
            <a:ext cx="12226679" cy="1288778"/>
          </a:xfrm>
          <a:prstGeom prst="roundRect">
            <a:avLst>
              <a:gd name="adj" fmla="val 5984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" name="Google Shape;92;p15">
            <a:extLst>
              <a:ext uri="{FF2B5EF4-FFF2-40B4-BE49-F238E27FC236}">
                <a16:creationId xmlns:a16="http://schemas.microsoft.com/office/drawing/2014/main" id="{F3585684-F6FB-4C97-B92F-3DA37225AE3D}"/>
              </a:ext>
            </a:extLst>
          </p:cNvPr>
          <p:cNvSpPr/>
          <p:nvPr/>
        </p:nvSpPr>
        <p:spPr>
          <a:xfrm>
            <a:off x="1014999" y="6731459"/>
            <a:ext cx="11600383" cy="90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30000"/>
              </a:lnSpc>
              <a:buSzPts val="160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Принятые изменения направлены на повышение доступности ЛС для населения. </a:t>
            </a:r>
          </a:p>
          <a:p>
            <a:pPr>
              <a:lnSpc>
                <a:spcPct val="130000"/>
              </a:lnSpc>
              <a:buSzPts val="160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Ключевая задача - обеспечить эффективную реализацию на практике: </a:t>
            </a:r>
          </a:p>
          <a:p>
            <a:pPr>
              <a:lnSpc>
                <a:spcPct val="130000"/>
              </a:lnSpc>
              <a:buSzPts val="1600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наличие препаратов в аптеках и реальное снижение финансовой нагрузки на пациентов.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oboto"/>
              <a:buNone/>
            </a:pP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Google Shape;271;p24" descr="preencoded.png">
            <a:extLst>
              <a:ext uri="{FF2B5EF4-FFF2-40B4-BE49-F238E27FC236}">
                <a16:creationId xmlns:a16="http://schemas.microsoft.com/office/drawing/2014/main" id="{6B6213D1-D955-4673-BFF8-0FE5286BD42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50756" y="328967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30616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8"/>
          <p:cNvSpPr/>
          <p:nvPr/>
        </p:nvSpPr>
        <p:spPr>
          <a:xfrm>
            <a:off x="793790" y="2454010"/>
            <a:ext cx="13031285" cy="68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Уточнены п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равила организации и проведения закупки ЛС, мед.изделий и специализированных лечебных продуктов в рамках ГОБМП за счет бюджетных средств и ОСМС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600" b="0" i="0" u="none" strike="noStrike" cap="none" dirty="0"/>
          </a:p>
        </p:txBody>
      </p:sp>
      <p:sp>
        <p:nvSpPr>
          <p:cNvPr id="134" name="Google Shape;134;p18"/>
          <p:cNvSpPr/>
          <p:nvPr/>
        </p:nvSpPr>
        <p:spPr>
          <a:xfrm>
            <a:off x="793790" y="3395782"/>
            <a:ext cx="4225052" cy="3965615"/>
          </a:xfrm>
          <a:prstGeom prst="roundRect">
            <a:avLst>
              <a:gd name="adj" fmla="val 2162"/>
            </a:avLst>
          </a:prstGeom>
          <a:solidFill>
            <a:srgbClr val="FFFFFF">
              <a:alpha val="94901"/>
            </a:srgbClr>
          </a:solidFill>
          <a:ln w="22850" cap="flat" cmpd="sng">
            <a:solidFill>
              <a:srgbClr val="D2D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6" name="Google Shape;136;p18"/>
          <p:cNvSpPr/>
          <p:nvPr/>
        </p:nvSpPr>
        <p:spPr>
          <a:xfrm>
            <a:off x="2753201" y="3529608"/>
            <a:ext cx="306110" cy="382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2400"/>
              <a:buFont typeface="Roboto"/>
              <a:buNone/>
            </a:pPr>
            <a:endParaRPr sz="2400" b="0" i="0" u="none" strike="noStrike" cap="none" dirty="0"/>
          </a:p>
        </p:txBody>
      </p:sp>
      <p:sp>
        <p:nvSpPr>
          <p:cNvPr id="137" name="Google Shape;137;p18"/>
          <p:cNvSpPr/>
          <p:nvPr/>
        </p:nvSpPr>
        <p:spPr>
          <a:xfrm>
            <a:off x="837011" y="3585924"/>
            <a:ext cx="4181831" cy="747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25000"/>
              </a:lnSpc>
              <a:buClr>
                <a:srgbClr val="030D2B"/>
              </a:buClr>
              <a:buSzPts val="1200"/>
            </a:pPr>
            <a:r>
              <a:rPr lang="ru-RU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1. </a:t>
            </a:r>
            <a:r>
              <a:rPr lang="en-US" sz="2000" b="1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Способы</a:t>
            </a:r>
            <a:r>
              <a:rPr lang="en-US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en-US" sz="2000" b="1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закуп</a:t>
            </a:r>
            <a:r>
              <a:rPr lang="ru-RU" sz="2000" b="1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ки</a:t>
            </a:r>
            <a:endParaRPr lang="ru-RU" sz="20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algn="ctr">
              <a:lnSpc>
                <a:spcPct val="125000"/>
              </a:lnSpc>
              <a:buClr>
                <a:srgbClr val="030D2B"/>
              </a:buClr>
              <a:buSzPts val="1200"/>
            </a:pPr>
            <a:r>
              <a:rPr lang="ru-RU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Единым дистрибьютором</a:t>
            </a:r>
            <a:endParaRPr sz="20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38" name="Google Shape;138;p18"/>
          <p:cNvSpPr/>
          <p:nvPr/>
        </p:nvSpPr>
        <p:spPr>
          <a:xfrm>
            <a:off x="951470" y="4643676"/>
            <a:ext cx="3781168" cy="2787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00"/>
              <a:buFont typeface="Arial" panose="020B0604020202020204" pitchFamily="34" charset="0"/>
              <a:buChar char="•"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Тендер через веб-портал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00"/>
              <a:buFont typeface="Arial" panose="020B0604020202020204" pitchFamily="34" charset="0"/>
              <a:buChar char="•"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 одного источника</a:t>
            </a:r>
            <a:endParaRPr lang="ru-RU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00"/>
              <a:buFont typeface="Arial" panose="020B0604020202020204" pitchFamily="34" charset="0"/>
              <a:buChar char="•"/>
            </a:pP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производителей РК/ЕАЭС или через структуры ООН</a:t>
            </a:r>
            <a:endParaRPr lang="ru-RU" sz="1600" b="0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 долгосрочным договорам поставки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9" name="Google Shape;139;p18"/>
          <p:cNvSpPr/>
          <p:nvPr/>
        </p:nvSpPr>
        <p:spPr>
          <a:xfrm>
            <a:off x="5202555" y="3395782"/>
            <a:ext cx="4225171" cy="3965615"/>
          </a:xfrm>
          <a:prstGeom prst="roundRect">
            <a:avLst>
              <a:gd name="adj" fmla="val 2162"/>
            </a:avLst>
          </a:prstGeom>
          <a:solidFill>
            <a:srgbClr val="FFFFFF">
              <a:alpha val="94901"/>
            </a:srgbClr>
          </a:solidFill>
          <a:ln w="22850" cap="flat" cmpd="sng">
            <a:solidFill>
              <a:srgbClr val="D2D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18"/>
          <p:cNvSpPr/>
          <p:nvPr/>
        </p:nvSpPr>
        <p:spPr>
          <a:xfrm>
            <a:off x="5225415" y="3418642"/>
            <a:ext cx="4179451" cy="612338"/>
          </a:xfrm>
          <a:prstGeom prst="roundRect">
            <a:avLst>
              <a:gd name="adj" fmla="val 9522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41;p18"/>
          <p:cNvSpPr/>
          <p:nvPr/>
        </p:nvSpPr>
        <p:spPr>
          <a:xfrm>
            <a:off x="7162086" y="3529608"/>
            <a:ext cx="306110" cy="382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2400"/>
              <a:buFont typeface="Roboto"/>
              <a:buNone/>
            </a:pPr>
            <a:endParaRPr sz="2400" b="0" i="0" u="none" strike="noStrike" cap="none" dirty="0"/>
          </a:p>
        </p:txBody>
      </p:sp>
      <p:sp>
        <p:nvSpPr>
          <p:cNvPr id="142" name="Google Shape;142;p18"/>
          <p:cNvSpPr/>
          <p:nvPr/>
        </p:nvSpPr>
        <p:spPr>
          <a:xfrm>
            <a:off x="5222916" y="3640215"/>
            <a:ext cx="4181950" cy="383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>
              <a:lnSpc>
                <a:spcPct val="125000"/>
              </a:lnSpc>
              <a:buClr>
                <a:srgbClr val="030D2B"/>
              </a:buClr>
              <a:buSzPts val="1200"/>
              <a:buFont typeface="Arial"/>
              <a:buNone/>
            </a:pPr>
            <a:r>
              <a:rPr lang="ru-RU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2. </a:t>
            </a:r>
            <a:r>
              <a:rPr lang="en-US" sz="2000" b="1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Приоритет</a:t>
            </a:r>
            <a:r>
              <a:rPr lang="en-US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для ЕАЭС</a:t>
            </a:r>
            <a:endParaRPr sz="20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43" name="Google Shape;143;p18"/>
          <p:cNvSpPr/>
          <p:nvPr/>
        </p:nvSpPr>
        <p:spPr>
          <a:xfrm>
            <a:off x="5623265" y="4582667"/>
            <a:ext cx="3669955" cy="1861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Если в лоте участвует один поставщик — казахстанский производитель или производитель ЕАЭС — он автоматически признаётся победителем. Заявки остальных отклоняются.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4" name="Google Shape;144;p18"/>
          <p:cNvSpPr/>
          <p:nvPr/>
        </p:nvSpPr>
        <p:spPr>
          <a:xfrm>
            <a:off x="9611439" y="3395782"/>
            <a:ext cx="4225171" cy="3965615"/>
          </a:xfrm>
          <a:prstGeom prst="roundRect">
            <a:avLst>
              <a:gd name="adj" fmla="val 2162"/>
            </a:avLst>
          </a:prstGeom>
          <a:solidFill>
            <a:srgbClr val="FFFFFF">
              <a:alpha val="94901"/>
            </a:srgbClr>
          </a:solidFill>
          <a:ln w="22850" cap="flat" cmpd="sng">
            <a:solidFill>
              <a:srgbClr val="D2D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7" name="Google Shape;147;p18"/>
          <p:cNvSpPr/>
          <p:nvPr/>
        </p:nvSpPr>
        <p:spPr>
          <a:xfrm>
            <a:off x="9688949" y="3529608"/>
            <a:ext cx="4159091" cy="612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2000"/>
              <a:buFont typeface="Roboto"/>
              <a:buNone/>
            </a:pPr>
            <a:r>
              <a:rPr lang="ru-RU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3. </a:t>
            </a:r>
            <a:r>
              <a:rPr lang="en-US" sz="2000" b="1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Медтехника</a:t>
            </a:r>
            <a:r>
              <a:rPr lang="en-US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lang="ru-RU" sz="20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2000"/>
              <a:buFont typeface="Roboto"/>
              <a:buNone/>
            </a:pPr>
            <a:r>
              <a:rPr lang="en-US" sz="2000" b="1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свыше</a:t>
            </a:r>
            <a:r>
              <a:rPr lang="en-US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20 млн тенге</a:t>
            </a:r>
            <a:endParaRPr sz="20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48" name="Google Shape;148;p18"/>
          <p:cNvSpPr/>
          <p:nvPr/>
        </p:nvSpPr>
        <p:spPr>
          <a:xfrm>
            <a:off x="9848436" y="4535113"/>
            <a:ext cx="3719283" cy="217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6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 закупе медтехники дороже 20 млн тенге за единицу единственному поставщику из ЕАЭС предоставляется </a:t>
            </a: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условная скидка 20%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на этапе аукциона. При двух и более поставщиках ЕАЭС победитель определяется по наименьшей цене.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Google Shape;139;p19">
            <a:extLst>
              <a:ext uri="{FF2B5EF4-FFF2-40B4-BE49-F238E27FC236}">
                <a16:creationId xmlns:a16="http://schemas.microsoft.com/office/drawing/2014/main" id="{A192A8DC-3986-43DD-AAC6-24E8D69DED12}"/>
              </a:ext>
            </a:extLst>
          </p:cNvPr>
          <p:cNvSpPr/>
          <p:nvPr/>
        </p:nvSpPr>
        <p:spPr>
          <a:xfrm>
            <a:off x="793790" y="716162"/>
            <a:ext cx="10327291" cy="499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42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9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ВНЕСЕНЫ ИЗМЕНЕНИЯ В ПРАВИЛА ЗАКУПКИ ЛС И МЕД.ИЗДЕЛИЙ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5" name="Google Shape;284;p25">
            <a:extLst>
              <a:ext uri="{FF2B5EF4-FFF2-40B4-BE49-F238E27FC236}">
                <a16:creationId xmlns:a16="http://schemas.microsoft.com/office/drawing/2014/main" id="{2AA70528-AE2C-4327-92F0-966BD3821685}"/>
              </a:ext>
            </a:extLst>
          </p:cNvPr>
          <p:cNvSpPr/>
          <p:nvPr/>
        </p:nvSpPr>
        <p:spPr>
          <a:xfrm>
            <a:off x="793790" y="1406751"/>
            <a:ext cx="13180118" cy="665987"/>
          </a:xfrm>
          <a:prstGeom prst="roundRect">
            <a:avLst>
              <a:gd name="adj" fmla="val 9885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Google Shape;204;p22">
            <a:extLst>
              <a:ext uri="{FF2B5EF4-FFF2-40B4-BE49-F238E27FC236}">
                <a16:creationId xmlns:a16="http://schemas.microsoft.com/office/drawing/2014/main" id="{B7067B1B-4CE3-47A5-A68F-C3878A828F20}"/>
              </a:ext>
            </a:extLst>
          </p:cNvPr>
          <p:cNvSpPr/>
          <p:nvPr/>
        </p:nvSpPr>
        <p:spPr>
          <a:xfrm>
            <a:off x="951470" y="1467356"/>
            <a:ext cx="11885703" cy="45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Приказ Министра здравоохранения Республики Казахстан от 25.12.2025 № 172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16.01.2026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</a:p>
        </p:txBody>
      </p:sp>
      <p:sp>
        <p:nvSpPr>
          <p:cNvPr id="27" name="Google Shape;123;p19">
            <a:extLst>
              <a:ext uri="{FF2B5EF4-FFF2-40B4-BE49-F238E27FC236}">
                <a16:creationId xmlns:a16="http://schemas.microsoft.com/office/drawing/2014/main" id="{BA3AE091-7D0F-4D77-8E1F-86BBF9F52FFC}"/>
              </a:ext>
            </a:extLst>
          </p:cNvPr>
          <p:cNvSpPr/>
          <p:nvPr/>
        </p:nvSpPr>
        <p:spPr>
          <a:xfrm>
            <a:off x="14143967" y="7810762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8" name="Google Shape;124;p19">
            <a:extLst>
              <a:ext uri="{FF2B5EF4-FFF2-40B4-BE49-F238E27FC236}">
                <a16:creationId xmlns:a16="http://schemas.microsoft.com/office/drawing/2014/main" id="{515BAC5E-3493-443F-AFA8-066B68A36F50}"/>
              </a:ext>
            </a:extLst>
          </p:cNvPr>
          <p:cNvSpPr/>
          <p:nvPr/>
        </p:nvSpPr>
        <p:spPr>
          <a:xfrm>
            <a:off x="14241599" y="7790140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04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Google Shape;271;p24" descr="preencoded.png">
            <a:extLst>
              <a:ext uri="{FF2B5EF4-FFF2-40B4-BE49-F238E27FC236}">
                <a16:creationId xmlns:a16="http://schemas.microsoft.com/office/drawing/2014/main" id="{A738D50B-9C44-4235-BD8C-B13B7A57ED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56882" y="287179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0"/>
          <p:cNvSpPr/>
          <p:nvPr/>
        </p:nvSpPr>
        <p:spPr>
          <a:xfrm>
            <a:off x="999644" y="590672"/>
            <a:ext cx="9205738" cy="633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806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310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+mn-lt"/>
                <a:ea typeface="Roboto"/>
                <a:sym typeface="Roboto"/>
              </a:rPr>
              <a:t>ПЕРЕХОД НА РЕГИСТРАЦИЮ ЛС ПО ПРАВИЛАМ ЕАЭС (2)</a:t>
            </a:r>
            <a:endParaRPr lang="ru-RU" sz="2400" b="1" dirty="0">
              <a:solidFill>
                <a:srgbClr val="0A1D47"/>
              </a:solidFill>
              <a:latin typeface="+mn-lt"/>
              <a:ea typeface="Roboto"/>
            </a:endParaRPr>
          </a:p>
        </p:txBody>
      </p:sp>
      <p:sp>
        <p:nvSpPr>
          <p:cNvPr id="163" name="Google Shape;163;p20"/>
          <p:cNvSpPr/>
          <p:nvPr/>
        </p:nvSpPr>
        <p:spPr>
          <a:xfrm>
            <a:off x="801437" y="1090714"/>
            <a:ext cx="3804430" cy="2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806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550"/>
              <a:buFont typeface="Roboto"/>
              <a:buNone/>
            </a:pPr>
            <a:endParaRPr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4" name="Google Shape;164;p20"/>
          <p:cNvSpPr/>
          <p:nvPr/>
        </p:nvSpPr>
        <p:spPr>
          <a:xfrm>
            <a:off x="999644" y="1611434"/>
            <a:ext cx="4381262" cy="766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Решение Совета ЕЭК от 12.09.2025 № 77 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</a:t>
            </a: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en-US" sz="160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силу</a:t>
            </a: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07.11.2025 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 распространяется на правоотношения, возникшие с 01.01.2024).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5" name="Google Shape;165;p20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9644" y="3328312"/>
            <a:ext cx="4290951" cy="4292809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0"/>
          <p:cNvSpPr/>
          <p:nvPr/>
        </p:nvSpPr>
        <p:spPr>
          <a:xfrm>
            <a:off x="6822102" y="1719281"/>
            <a:ext cx="6766560" cy="1821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Документ позволяет распространить указанные выше переходные правила на производителей, которые до 31.12.2025 подали заявления на процедуру внесения изменений, связанных с указанием государств признания, в которых ЛС был ранее зарегистрирован.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8" name="Google Shape;168;p20"/>
          <p:cNvSpPr/>
          <p:nvPr/>
        </p:nvSpPr>
        <p:spPr>
          <a:xfrm>
            <a:off x="7315200" y="4361534"/>
            <a:ext cx="6315556" cy="766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600" b="0" i="1" u="none" strike="noStrike" cap="none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«Эти изменения призваны оптимизировать сроки проведения процедуры приведения в соответствие с требованиями ЕАЭС в рамках переходного периода к общему рынку лекарств Союза»</a:t>
            </a:r>
            <a:endParaRPr sz="1600" b="0" i="0" u="none" strike="noStrike" cap="none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Google Shape;169;p20"/>
          <p:cNvSpPr/>
          <p:nvPr/>
        </p:nvSpPr>
        <p:spPr>
          <a:xfrm>
            <a:off x="7315200" y="5715114"/>
            <a:ext cx="6527244" cy="255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— Министр по техническому регулированию ЕЭК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0" name="Google Shape;170;p20"/>
          <p:cNvSpPr/>
          <p:nvPr/>
        </p:nvSpPr>
        <p:spPr>
          <a:xfrm>
            <a:off x="6822102" y="4428536"/>
            <a:ext cx="22860" cy="1165146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6" name="Google Shape;123;p19">
            <a:extLst>
              <a:ext uri="{FF2B5EF4-FFF2-40B4-BE49-F238E27FC236}">
                <a16:creationId xmlns:a16="http://schemas.microsoft.com/office/drawing/2014/main" id="{B486CC74-7BB4-4891-B8EA-97B8CD5ED02F}"/>
              </a:ext>
            </a:extLst>
          </p:cNvPr>
          <p:cNvSpPr/>
          <p:nvPr/>
        </p:nvSpPr>
        <p:spPr>
          <a:xfrm>
            <a:off x="14143967" y="7786048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7" name="Google Shape;124;p19">
            <a:extLst>
              <a:ext uri="{FF2B5EF4-FFF2-40B4-BE49-F238E27FC236}">
                <a16:creationId xmlns:a16="http://schemas.microsoft.com/office/drawing/2014/main" id="{9070124E-544D-4F95-8A29-432F6ED2046A}"/>
              </a:ext>
            </a:extLst>
          </p:cNvPr>
          <p:cNvSpPr/>
          <p:nvPr/>
        </p:nvSpPr>
        <p:spPr>
          <a:xfrm>
            <a:off x="14241599" y="7765426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Google Shape;64;p18">
            <a:extLst>
              <a:ext uri="{FF2B5EF4-FFF2-40B4-BE49-F238E27FC236}">
                <a16:creationId xmlns:a16="http://schemas.microsoft.com/office/drawing/2014/main" id="{65B3BE00-01F1-4601-8C1F-8518F2138DE2}"/>
              </a:ext>
            </a:extLst>
          </p:cNvPr>
          <p:cNvSpPr/>
          <p:nvPr/>
        </p:nvSpPr>
        <p:spPr>
          <a:xfrm>
            <a:off x="999644" y="1241992"/>
            <a:ext cx="9506948" cy="36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50"/>
              <a:buFont typeface="Roboto"/>
              <a:buNone/>
            </a:pPr>
            <a:r>
              <a:rPr lang="ru-RU" sz="16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Расширение переходного периода</a:t>
            </a:r>
            <a:endParaRPr sz="16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15" name="Google Shape;271;p24" descr="preencoded.png">
            <a:extLst>
              <a:ext uri="{FF2B5EF4-FFF2-40B4-BE49-F238E27FC236}">
                <a16:creationId xmlns:a16="http://schemas.microsoft.com/office/drawing/2014/main" id="{18FCAD2A-F428-4F1D-AC10-73E6C97DD07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919120" y="363319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19" descr="preencoded.png"/>
          <p:cNvPicPr preferRelativeResize="0"/>
          <p:nvPr/>
        </p:nvPicPr>
        <p:blipFill rotWithShape="1">
          <a:blip r:embed="rId3">
            <a:alphaModFix/>
          </a:blip>
          <a:srcRect l="9944"/>
          <a:stretch/>
        </p:blipFill>
        <p:spPr>
          <a:xfrm>
            <a:off x="-1" y="0"/>
            <a:ext cx="5434881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9"/>
          <p:cNvSpPr/>
          <p:nvPr/>
        </p:nvSpPr>
        <p:spPr>
          <a:xfrm>
            <a:off x="6280190" y="1246703"/>
            <a:ext cx="7556421" cy="1133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3550"/>
              <a:buFont typeface="Roboto"/>
              <a:buNone/>
            </a:pPr>
            <a:endParaRPr sz="3550" b="0" i="0" u="none" strike="noStrike" cap="none" dirty="0"/>
          </a:p>
        </p:txBody>
      </p:sp>
      <p:sp>
        <p:nvSpPr>
          <p:cNvPr id="158" name="Google Shape;158;p19"/>
          <p:cNvSpPr/>
          <p:nvPr/>
        </p:nvSpPr>
        <p:spPr>
          <a:xfrm>
            <a:off x="5306483" y="1674787"/>
            <a:ext cx="7556421" cy="83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750"/>
              <a:buFont typeface="Roboto"/>
              <a:buNone/>
            </a:pPr>
            <a:r>
              <a:rPr lang="en-US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Ускорение </a:t>
            </a:r>
            <a:r>
              <a:rPr lang="en-US" sz="2000" b="1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регистрации</a:t>
            </a:r>
            <a:r>
              <a:rPr lang="ru-RU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отдельных ЛС</a:t>
            </a:r>
            <a:endParaRPr sz="20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59" name="Google Shape;159;p19"/>
          <p:cNvSpPr/>
          <p:nvPr/>
        </p:nvSpPr>
        <p:spPr>
          <a:xfrm>
            <a:off x="5323482" y="2219816"/>
            <a:ext cx="8513129" cy="1743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Для препаратов из стран с высокой регуляторной репутацией (FDA, EMA, MHRA, PMDA) 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срок регистрации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- </a:t>
            </a:r>
            <a:r>
              <a:rPr lang="en-US" sz="1600" b="0" i="0" u="none" strike="noStrike" cap="none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не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более </a:t>
            </a: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15 рабочих дней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 </a:t>
            </a:r>
            <a:endParaRPr lang="ru-RU" sz="1600" b="0" i="0" u="none" strike="noStrike" cap="none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marR="0" lvl="0" indent="0" algn="l" rtl="0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Для ускорения регистрации в рамках ЕАЭС с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тоимость экспертных работ для казахстанских производителей снижена на </a:t>
            </a: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90%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что увеличило регистрацию ЛС на 60%.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Google Shape;160;p19"/>
          <p:cNvSpPr/>
          <p:nvPr/>
        </p:nvSpPr>
        <p:spPr>
          <a:xfrm>
            <a:off x="5306483" y="3963121"/>
            <a:ext cx="8530128" cy="3504479"/>
          </a:xfrm>
          <a:prstGeom prst="roundRect">
            <a:avLst>
              <a:gd name="adj" fmla="val 3422"/>
            </a:avLst>
          </a:prstGeom>
          <a:solidFill>
            <a:srgbClr val="0A1D47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1" name="Google Shape;161;p19"/>
          <p:cNvSpPr/>
          <p:nvPr/>
        </p:nvSpPr>
        <p:spPr>
          <a:xfrm>
            <a:off x="5569756" y="4160857"/>
            <a:ext cx="7562558" cy="64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Roboto"/>
              <a:buNone/>
            </a:pPr>
            <a:r>
              <a:rPr lang="ru-RU" sz="20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Новый механизм привлечения инвестиций </a:t>
            </a:r>
          </a:p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50"/>
              <a:buFont typeface="Roboto"/>
              <a:buNone/>
            </a:pPr>
            <a:r>
              <a:rPr lang="ru-RU" sz="2000" b="1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через Соглашение об инвестициях</a:t>
            </a:r>
            <a:endParaRPr sz="20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2" name="Google Shape;162;p19"/>
          <p:cNvSpPr/>
          <p:nvPr/>
        </p:nvSpPr>
        <p:spPr>
          <a:xfrm>
            <a:off x="5569756" y="4968378"/>
            <a:ext cx="8141736" cy="2499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"/>
              <a:buNone/>
            </a:pPr>
            <a:r>
              <a:rPr lang="ru-RU" sz="1600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</a:t>
            </a:r>
            <a:r>
              <a:rPr lang="ru-RU" sz="160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декабре 2025 года внесены изменения в соответствующий приказ Министра здравоохранения, которые предусматривают внедрение нового механизма привлечения инвестиций путем заключения Соглашения об инвестициях с рядом преференций.</a:t>
            </a:r>
          </a:p>
          <a:p>
            <a:pPr>
              <a:lnSpc>
                <a:spcPct val="146428"/>
              </a:lnSpc>
              <a:buClr>
                <a:srgbClr val="FFFFFF"/>
              </a:buClr>
              <a:buSzPts val="1400"/>
            </a:pPr>
            <a:r>
              <a:rPr lang="ru-RU" sz="1600" b="1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Преференции: </a:t>
            </a:r>
            <a:r>
              <a:rPr lang="ru-RU" sz="1600" b="0" i="0" u="none" strike="noStrike" cap="none" dirty="0">
                <a:solidFill>
                  <a:srgbClr val="FFFFFF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освобождение от КПН, НДС, таможенных пошлин на оборудование, господдержка инфраструктурой, доступ к земле без конкурса.</a:t>
            </a:r>
            <a:endParaRPr lang="ru-RU"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"/>
              <a:buNone/>
            </a:pPr>
            <a:endParaRPr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" name="Google Shape;163;p19"/>
          <p:cNvSpPr/>
          <p:nvPr/>
        </p:nvSpPr>
        <p:spPr>
          <a:xfrm>
            <a:off x="6031462" y="6038516"/>
            <a:ext cx="8141737" cy="168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"/>
              <a:buNone/>
            </a:pPr>
            <a:endParaRPr sz="1400" b="0" i="0" u="none" strike="noStrike" cap="none" dirty="0"/>
          </a:p>
        </p:txBody>
      </p:sp>
      <p:sp>
        <p:nvSpPr>
          <p:cNvPr id="12" name="Google Shape;139;p19">
            <a:extLst>
              <a:ext uri="{FF2B5EF4-FFF2-40B4-BE49-F238E27FC236}">
                <a16:creationId xmlns:a16="http://schemas.microsoft.com/office/drawing/2014/main" id="{4E534A7F-DE54-4B1A-A42D-5EA2F7F2A6D7}"/>
              </a:ext>
            </a:extLst>
          </p:cNvPr>
          <p:cNvSpPr/>
          <p:nvPr/>
        </p:nvSpPr>
        <p:spPr>
          <a:xfrm>
            <a:off x="5306482" y="485243"/>
            <a:ext cx="7556421" cy="703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42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9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УСКОРЕНИЕ РЕГИСТРАЦИИ ЛС И РАЗВИТИЕ ИНВЕСТИЦИОННОГО КЛИМАТА</a:t>
            </a:r>
          </a:p>
        </p:txBody>
      </p:sp>
      <p:sp>
        <p:nvSpPr>
          <p:cNvPr id="13" name="Google Shape;123;p19">
            <a:extLst>
              <a:ext uri="{FF2B5EF4-FFF2-40B4-BE49-F238E27FC236}">
                <a16:creationId xmlns:a16="http://schemas.microsoft.com/office/drawing/2014/main" id="{9D20F3C0-7FEF-4F31-BC70-386CFF946761}"/>
              </a:ext>
            </a:extLst>
          </p:cNvPr>
          <p:cNvSpPr/>
          <p:nvPr/>
        </p:nvSpPr>
        <p:spPr>
          <a:xfrm>
            <a:off x="14173199" y="7810762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4" name="Google Shape;124;p19">
            <a:extLst>
              <a:ext uri="{FF2B5EF4-FFF2-40B4-BE49-F238E27FC236}">
                <a16:creationId xmlns:a16="http://schemas.microsoft.com/office/drawing/2014/main" id="{6796EB52-9C1C-4A14-AA44-15DA8CDA6861}"/>
              </a:ext>
            </a:extLst>
          </p:cNvPr>
          <p:cNvSpPr/>
          <p:nvPr/>
        </p:nvSpPr>
        <p:spPr>
          <a:xfrm>
            <a:off x="14270831" y="7810762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05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oogle Shape;271;p24" descr="preencoded.png">
            <a:extLst>
              <a:ext uri="{FF2B5EF4-FFF2-40B4-BE49-F238E27FC236}">
                <a16:creationId xmlns:a16="http://schemas.microsoft.com/office/drawing/2014/main" id="{0DC719CE-219A-4D0C-A590-78CCACEA6FF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54964" y="266557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1" descr="preencoded.png"/>
          <p:cNvPicPr preferRelativeResize="0"/>
          <p:nvPr/>
        </p:nvPicPr>
        <p:blipFill rotWithShape="1">
          <a:blip r:embed="rId3">
            <a:alphaModFix/>
          </a:blip>
          <a:srcRect l="17225"/>
          <a:stretch/>
        </p:blipFill>
        <p:spPr>
          <a:xfrm>
            <a:off x="-1" y="-20622"/>
            <a:ext cx="5041557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1"/>
          <p:cNvSpPr/>
          <p:nvPr/>
        </p:nvSpPr>
        <p:spPr>
          <a:xfrm>
            <a:off x="5252054" y="475910"/>
            <a:ext cx="7556421" cy="1133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35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УВЕЛИЧЕН ОБЪЁМ НЕСНИЖАЕМОГО</a:t>
            </a:r>
          </a:p>
          <a:p>
            <a:pPr marL="0" marR="0" lvl="0" indent="0" algn="l" rtl="0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35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ЗАПАСА БЕСПЛАТНЫХ ЛЕКАРСТВ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94" name="Google Shape;194;p21"/>
          <p:cNvSpPr/>
          <p:nvPr/>
        </p:nvSpPr>
        <p:spPr>
          <a:xfrm>
            <a:off x="5252054" y="1609861"/>
            <a:ext cx="3760818" cy="4337737"/>
          </a:xfrm>
          <a:prstGeom prst="roundRect">
            <a:avLst>
              <a:gd name="adj" fmla="val 2957"/>
            </a:avLst>
          </a:prstGeom>
          <a:solidFill>
            <a:srgbClr val="FFFFFF"/>
          </a:solidFill>
          <a:ln w="9525" cap="flat" cmpd="sng">
            <a:solidFill>
              <a:srgbClr val="D2D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" name="Google Shape;195;p21"/>
          <p:cNvSpPr/>
          <p:nvPr/>
        </p:nvSpPr>
        <p:spPr>
          <a:xfrm>
            <a:off x="5626680" y="1981136"/>
            <a:ext cx="3550841" cy="47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750"/>
              <a:buFont typeface="Roboto"/>
              <a:buNone/>
            </a:pPr>
            <a:r>
              <a:rPr lang="en-US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Резерв 21 млрд тенге</a:t>
            </a:r>
            <a:endParaRPr sz="20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96" name="Google Shape;196;p21"/>
          <p:cNvSpPr/>
          <p:nvPr/>
        </p:nvSpPr>
        <p:spPr>
          <a:xfrm>
            <a:off x="5626680" y="2502434"/>
            <a:ext cx="3377039" cy="27315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Резервы ЛС увеличены до </a:t>
            </a: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21 млрд тенге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за счёт собственных средств Единого дистрибьютора. 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Такой резерв позволяет о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беспечи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ть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пациентов препаратами на </a:t>
            </a: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2–3 месяца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 служит страховкой для вновь выявленных больных и ситуаций, требующих оперативной реакции.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7" name="Google Shape;197;p21"/>
          <p:cNvSpPr/>
          <p:nvPr/>
        </p:nvSpPr>
        <p:spPr>
          <a:xfrm>
            <a:off x="9294105" y="1597914"/>
            <a:ext cx="3760939" cy="4337737"/>
          </a:xfrm>
          <a:prstGeom prst="roundRect">
            <a:avLst>
              <a:gd name="adj" fmla="val 2957"/>
            </a:avLst>
          </a:prstGeom>
          <a:solidFill>
            <a:srgbClr val="FFFFFF"/>
          </a:solidFill>
          <a:ln w="9525" cap="flat" cmpd="sng">
            <a:solidFill>
              <a:srgbClr val="D2D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8" name="Google Shape;198;p21"/>
          <p:cNvSpPr/>
          <p:nvPr/>
        </p:nvSpPr>
        <p:spPr>
          <a:xfrm>
            <a:off x="9645486" y="2005356"/>
            <a:ext cx="3550441" cy="423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750"/>
              <a:buFont typeface="Roboto"/>
              <a:buNone/>
            </a:pPr>
            <a:r>
              <a:rPr lang="en-US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Расширение перечня</a:t>
            </a:r>
            <a:endParaRPr sz="20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99" name="Google Shape;199;p21"/>
          <p:cNvSpPr/>
          <p:nvPr/>
        </p:nvSpPr>
        <p:spPr>
          <a:xfrm>
            <a:off x="9677884" y="2518364"/>
            <a:ext cx="3123716" cy="2341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Перечень препаратов неснижаемого запаса расширен с </a:t>
            </a: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12 до 341 наименования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охватывая сердечно-сосудистые, онкологические, эндокринные заболевания и редкие нозологии.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0" name="Google Shape;200;p21"/>
          <p:cNvSpPr/>
          <p:nvPr/>
        </p:nvSpPr>
        <p:spPr>
          <a:xfrm>
            <a:off x="5304284" y="5947598"/>
            <a:ext cx="7750759" cy="1829986"/>
          </a:xfrm>
          <a:prstGeom prst="roundRect">
            <a:avLst>
              <a:gd name="adj" fmla="val 4974"/>
            </a:avLst>
          </a:prstGeom>
          <a:solidFill>
            <a:srgbClr val="FFFFFF"/>
          </a:solidFill>
          <a:ln w="9525" cap="flat" cmpd="sng">
            <a:solidFill>
              <a:srgbClr val="D2DEF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1" name="Google Shape;201;p21"/>
          <p:cNvSpPr/>
          <p:nvPr/>
        </p:nvSpPr>
        <p:spPr>
          <a:xfrm>
            <a:off x="5626680" y="6099630"/>
            <a:ext cx="4645101" cy="462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714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750"/>
              <a:buFont typeface="Roboto"/>
              <a:buNone/>
            </a:pPr>
            <a:r>
              <a:rPr lang="en-US" sz="20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Оптимизация логистики</a:t>
            </a:r>
            <a:endParaRPr sz="20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02" name="Google Shape;202;p21"/>
          <p:cNvSpPr/>
          <p:nvPr/>
        </p:nvSpPr>
        <p:spPr>
          <a:xfrm>
            <a:off x="5626679" y="6511095"/>
            <a:ext cx="7285279" cy="1170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6428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4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Срок доставки лекарств 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Единым дистрибьютором 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сокращён с </a:t>
            </a: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10 до 5 рабочих дней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. Количество операционных складов увеличено с </a:t>
            </a:r>
            <a:r>
              <a:rPr lang="en-US" sz="16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9 до 18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 что улучшило доступность препаратов в отдалённых регионах.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Google Shape;123;p19">
            <a:extLst>
              <a:ext uri="{FF2B5EF4-FFF2-40B4-BE49-F238E27FC236}">
                <a16:creationId xmlns:a16="http://schemas.microsoft.com/office/drawing/2014/main" id="{D2AE139B-D821-486F-84BB-41B4E6E215C9}"/>
              </a:ext>
            </a:extLst>
          </p:cNvPr>
          <p:cNvSpPr/>
          <p:nvPr/>
        </p:nvSpPr>
        <p:spPr>
          <a:xfrm>
            <a:off x="14143967" y="7798206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16" name="Google Shape;124;p19">
            <a:extLst>
              <a:ext uri="{FF2B5EF4-FFF2-40B4-BE49-F238E27FC236}">
                <a16:creationId xmlns:a16="http://schemas.microsoft.com/office/drawing/2014/main" id="{B08C2C76-A48E-4E7D-BD79-B7FC78DF5C0F}"/>
              </a:ext>
            </a:extLst>
          </p:cNvPr>
          <p:cNvSpPr/>
          <p:nvPr/>
        </p:nvSpPr>
        <p:spPr>
          <a:xfrm>
            <a:off x="14241599" y="7777584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06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Google Shape;271;p24" descr="preencoded.png">
            <a:extLst>
              <a:ext uri="{FF2B5EF4-FFF2-40B4-BE49-F238E27FC236}">
                <a16:creationId xmlns:a16="http://schemas.microsoft.com/office/drawing/2014/main" id="{661B27AD-63C6-414D-BC5B-4F40C432626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55043" y="342697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49;p24">
            <a:extLst>
              <a:ext uri="{FF2B5EF4-FFF2-40B4-BE49-F238E27FC236}">
                <a16:creationId xmlns:a16="http://schemas.microsoft.com/office/drawing/2014/main" id="{E4A8ECCF-4AC3-4D5A-AA7A-564B72877888}"/>
              </a:ext>
            </a:extLst>
          </p:cNvPr>
          <p:cNvSpPr/>
          <p:nvPr/>
        </p:nvSpPr>
        <p:spPr>
          <a:xfrm>
            <a:off x="0" y="5237909"/>
            <a:ext cx="14630400" cy="3015137"/>
          </a:xfrm>
          <a:prstGeom prst="roundRect">
            <a:avLst>
              <a:gd name="adj" fmla="val 6224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7" name="Google Shape;307;p26"/>
          <p:cNvSpPr/>
          <p:nvPr/>
        </p:nvSpPr>
        <p:spPr>
          <a:xfrm>
            <a:off x="1797129" y="1146898"/>
            <a:ext cx="3816787" cy="477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</a:pPr>
            <a:endParaRPr sz="3000" b="0" i="0" u="none" strike="noStrike" cap="none" dirty="0"/>
          </a:p>
        </p:txBody>
      </p:sp>
      <p:sp>
        <p:nvSpPr>
          <p:cNvPr id="309" name="Google Shape;309;p26"/>
          <p:cNvSpPr/>
          <p:nvPr/>
        </p:nvSpPr>
        <p:spPr>
          <a:xfrm>
            <a:off x="1797129" y="5699995"/>
            <a:ext cx="3255517" cy="381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33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50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Андрей Артюшенко</a:t>
            </a:r>
            <a:endParaRPr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0" name="Google Shape;310;p26"/>
          <p:cNvSpPr/>
          <p:nvPr/>
        </p:nvSpPr>
        <p:spPr>
          <a:xfrm>
            <a:off x="1231874" y="6206065"/>
            <a:ext cx="3961015" cy="828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Партнер,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руководитель REVERA Kazakhstan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1600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Kazakhstan@Revera.Legal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3" name="Google Shape;313;p26"/>
          <p:cNvSpPr/>
          <p:nvPr/>
        </p:nvSpPr>
        <p:spPr>
          <a:xfrm>
            <a:off x="1797129" y="7073407"/>
            <a:ext cx="3111404" cy="546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</a:pPr>
            <a:endParaRPr sz="12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5" name="Google Shape;315;p26"/>
          <p:cNvSpPr/>
          <p:nvPr/>
        </p:nvSpPr>
        <p:spPr>
          <a:xfrm>
            <a:off x="10047672" y="5694214"/>
            <a:ext cx="4005752" cy="253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23333"/>
              </a:lnSpc>
              <a:buClr>
                <a:srgbClr val="0A1D47"/>
              </a:buClr>
              <a:buSzPts val="150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Алибек Слан</a:t>
            </a:r>
            <a:endParaRPr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6" name="Google Shape;316;p26"/>
          <p:cNvSpPr/>
          <p:nvPr/>
        </p:nvSpPr>
        <p:spPr>
          <a:xfrm>
            <a:off x="9484471" y="6183423"/>
            <a:ext cx="5331738" cy="244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Ведущий юрист</a:t>
            </a:r>
            <a:endParaRPr lang="en-US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algn="ctr">
              <a:lnSpc>
                <a:spcPct val="158333"/>
              </a:lnSpc>
              <a:buClr>
                <a:srgbClr val="030D2B"/>
              </a:buClr>
              <a:buSzPts val="1200"/>
            </a:pPr>
            <a:r>
              <a:rPr lang="en-US" sz="1600" dirty="0" err="1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Kazakhstan@Revera.Legal</a:t>
            </a:r>
            <a:endParaRPr lang="en-US"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  <a:p>
            <a:pPr marL="0" marR="0" lvl="0" indent="0" algn="ctr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319" name="Google Shape;319;p2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3023" y="765605"/>
            <a:ext cx="4024354" cy="603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Изображение выглядит как шаблон, прямоугольный, Симметрия, пиксел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DF26159-B6AE-4764-9D75-8462460AC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482" y="4002796"/>
            <a:ext cx="2599650" cy="259965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символ, логотип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E74F9B3-46AD-F0A2-9138-F33F6C244F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03023" y="7329366"/>
            <a:ext cx="764410" cy="425411"/>
          </a:xfrm>
          <a:prstGeom prst="rect">
            <a:avLst/>
          </a:prstGeom>
        </p:spPr>
      </p:pic>
      <p:sp>
        <p:nvSpPr>
          <p:cNvPr id="14" name="Google Shape;311;p26">
            <a:extLst>
              <a:ext uri="{FF2B5EF4-FFF2-40B4-BE49-F238E27FC236}">
                <a16:creationId xmlns:a16="http://schemas.microsoft.com/office/drawing/2014/main" id="{0772FAC0-64A5-317B-7934-084B6FEBFB2A}"/>
              </a:ext>
            </a:extLst>
          </p:cNvPr>
          <p:cNvSpPr/>
          <p:nvPr/>
        </p:nvSpPr>
        <p:spPr>
          <a:xfrm>
            <a:off x="5983184" y="7329367"/>
            <a:ext cx="3229695" cy="425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@REVERA_lifescience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050" name="Picture 2" descr="Андрей Артюшенко — Партнер, руководитель офиса REVERA Kazakhstan | REVERA">
            <a:extLst>
              <a:ext uri="{FF2B5EF4-FFF2-40B4-BE49-F238E27FC236}">
                <a16:creationId xmlns:a16="http://schemas.microsoft.com/office/drawing/2014/main" id="{F9561BC2-864D-4DE8-8AFE-ABEFC3F266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382" y="1244681"/>
            <a:ext cx="4316841" cy="427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Алибек Слан — Ведущий юрист | REVERA">
            <a:extLst>
              <a:ext uri="{FF2B5EF4-FFF2-40B4-BE49-F238E27FC236}">
                <a16:creationId xmlns:a16="http://schemas.microsoft.com/office/drawing/2014/main" id="{DD2361EA-C01B-4BE6-ADFB-D256274BA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4471" y="1229686"/>
            <a:ext cx="5132154" cy="428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08098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CA59EBCF-FED9-4F2C-A0DF-0578A3070B26}"/>
              </a:ext>
            </a:extLst>
          </p:cNvPr>
          <p:cNvSpPr/>
          <p:nvPr/>
        </p:nvSpPr>
        <p:spPr>
          <a:xfrm>
            <a:off x="539681" y="1198879"/>
            <a:ext cx="11236308" cy="6801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5B785B9-B092-46A2-B166-67523CF51C7A}"/>
              </a:ext>
            </a:extLst>
          </p:cNvPr>
          <p:cNvSpPr txBox="1"/>
          <p:nvPr/>
        </p:nvSpPr>
        <p:spPr>
          <a:xfrm>
            <a:off x="539681" y="636868"/>
            <a:ext cx="10300614" cy="505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4324"/>
              </a:lnSpc>
              <a:buClr>
                <a:srgbClr val="0A1D47"/>
              </a:buClr>
              <a:buSzPts val="3700"/>
            </a:pPr>
            <a:r>
              <a:rPr lang="ru-RU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АКТУАЛЬНЫЕ ЗАПРОСЫ КЛИЕНТОВ В СФЕРЕ </a:t>
            </a:r>
            <a:r>
              <a:rPr lang="en-US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LIFE SCIENCE</a:t>
            </a:r>
            <a:endParaRPr lang="ru-RU"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9CE5F15-5F2B-4EA8-8ACF-FC0E3AF2FAAE}"/>
              </a:ext>
            </a:extLst>
          </p:cNvPr>
          <p:cNvSpPr txBox="1"/>
          <p:nvPr/>
        </p:nvSpPr>
        <p:spPr>
          <a:xfrm>
            <a:off x="642115" y="1311214"/>
            <a:ext cx="9486023" cy="654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3263"/>
              </a:buClr>
              <a:buSzPct val="70000"/>
              <a:buBlip>
                <a:blip r:embed="rId3"/>
              </a:buBlip>
            </a:pPr>
            <a:r>
              <a:rPr lang="ru-RU" sz="17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Вопросы сбора, защиты и обработки персональных данных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3263"/>
              </a:buClr>
              <a:buSzPct val="70000"/>
              <a:buBlip>
                <a:blip r:embed="rId3"/>
              </a:buBlip>
            </a:pPr>
            <a:r>
              <a:rPr lang="ru-RU" sz="17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Требования антикоррупционного законодательства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3263"/>
              </a:buClr>
              <a:buSzPct val="70000"/>
              <a:buBlip>
                <a:blip r:embed="rId3"/>
              </a:buBlip>
            </a:pPr>
            <a:r>
              <a:rPr lang="ru-RU" sz="17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Телемедицина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3263"/>
              </a:buClr>
              <a:buSzPct val="70000"/>
              <a:buBlip>
                <a:blip r:embed="rId3"/>
              </a:buBlip>
            </a:pPr>
            <a:r>
              <a:rPr lang="ru-RU" sz="17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Коммерческие договоры (структурирование отношений с поставщиками, аптеками, рекламными агентствами)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3263"/>
              </a:buClr>
              <a:buSzPct val="70000"/>
              <a:buBlip>
                <a:blip r:embed="rId3"/>
              </a:buBlip>
            </a:pPr>
            <a:r>
              <a:rPr lang="ru-RU" sz="17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Реклама. Рекламный сбор. Проведение рекламных мероприятий, акций, выкладки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3263"/>
              </a:buClr>
              <a:buSzPct val="70000"/>
              <a:buBlip>
                <a:blip r:embed="rId3"/>
              </a:buBlip>
            </a:pPr>
            <a:r>
              <a:rPr lang="ru-RU" sz="17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Тренинги штата по различным правовым вопросам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3263"/>
              </a:buClr>
              <a:buSzPct val="70000"/>
              <a:buBlip>
                <a:blip r:embed="rId3"/>
              </a:buBlip>
            </a:pPr>
            <a:r>
              <a:rPr lang="ru-RU" sz="17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Обжалование государственных закупок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3263"/>
              </a:buClr>
              <a:buSzPct val="70000"/>
              <a:buBlip>
                <a:blip r:embed="rId3"/>
              </a:buBlip>
            </a:pPr>
            <a:r>
              <a:rPr lang="ru-RU" sz="17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Сложные вопросы трудового и корпоративного права</a:t>
            </a:r>
            <a:endParaRPr lang="en-US" sz="17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3263"/>
              </a:buClr>
              <a:buSzPct val="70000"/>
              <a:buBlip>
                <a:blip r:embed="rId3"/>
              </a:buBlip>
            </a:pPr>
            <a:r>
              <a:rPr lang="ru-RU" sz="17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Внутренний юрист (правовая поддержка на абонентской основе)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3263"/>
              </a:buClr>
              <a:buSzPct val="70000"/>
              <a:buBlip>
                <a:blip r:embed="rId3"/>
              </a:buBlip>
            </a:pPr>
            <a:r>
              <a:rPr lang="ru-RU" sz="17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Регуляторные вопросы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3263"/>
              </a:buClr>
              <a:buSzPct val="70000"/>
              <a:buBlip>
                <a:blip r:embed="rId3"/>
              </a:buBlip>
            </a:pPr>
            <a:r>
              <a:rPr lang="ru-RU" sz="17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Защита товарных знаков и иной интеллектуальной собственности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3263"/>
              </a:buClr>
              <a:buSzPct val="70000"/>
              <a:buBlip>
                <a:blip r:embed="rId3"/>
              </a:buBlip>
            </a:pPr>
            <a:r>
              <a:rPr lang="ru-RU" sz="17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Особенности проведения информирования медицинских и фармацевтических работников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3263"/>
              </a:buClr>
              <a:buSzPct val="70000"/>
              <a:buBlip>
                <a:blip r:embed="rId3"/>
              </a:buBlip>
            </a:pPr>
            <a:r>
              <a:rPr lang="ru-RU" sz="17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Налогообложение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3263"/>
              </a:buClr>
              <a:buSzPct val="70000"/>
              <a:buBlip>
                <a:blip r:embed="rId3"/>
              </a:buBlip>
            </a:pPr>
            <a:r>
              <a:rPr lang="ru-RU" sz="17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</a:rPr>
              <a:t>Порядок оказания иностранной безвозмездной или спонсорской помощи медучреждениям</a:t>
            </a:r>
          </a:p>
        </p:txBody>
      </p:sp>
      <p:pic>
        <p:nvPicPr>
          <p:cNvPr id="6" name="Google Shape;271;p24" descr="preencoded.png">
            <a:extLst>
              <a:ext uri="{FF2B5EF4-FFF2-40B4-BE49-F238E27FC236}">
                <a16:creationId xmlns:a16="http://schemas.microsoft.com/office/drawing/2014/main" id="{9BD06447-6DDE-4B96-ADBE-FC10A5B67F9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3611" y="311752"/>
            <a:ext cx="1118235" cy="152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574174B-570A-0799-A44D-312E0A41B27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090" t="2712" r="10986" b="5109"/>
          <a:stretch/>
        </p:blipFill>
        <p:spPr>
          <a:xfrm>
            <a:off x="10230573" y="-118533"/>
            <a:ext cx="4535293" cy="8466666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49;p24">
            <a:extLst>
              <a:ext uri="{FF2B5EF4-FFF2-40B4-BE49-F238E27FC236}">
                <a16:creationId xmlns:a16="http://schemas.microsoft.com/office/drawing/2014/main" id="{E4A8ECCF-4AC3-4D5A-AA7A-564B72877888}"/>
              </a:ext>
            </a:extLst>
          </p:cNvPr>
          <p:cNvSpPr/>
          <p:nvPr/>
        </p:nvSpPr>
        <p:spPr>
          <a:xfrm>
            <a:off x="0" y="5294165"/>
            <a:ext cx="14630400" cy="3015137"/>
          </a:xfrm>
          <a:prstGeom prst="roundRect">
            <a:avLst>
              <a:gd name="adj" fmla="val 6224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pl-PL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7" name="Google Shape;307;p26"/>
          <p:cNvSpPr/>
          <p:nvPr/>
        </p:nvSpPr>
        <p:spPr>
          <a:xfrm>
            <a:off x="1797129" y="1146898"/>
            <a:ext cx="3816787" cy="477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3000"/>
              <a:buFont typeface="Arial"/>
              <a:buNone/>
            </a:pPr>
            <a:endParaRPr sz="3000" b="0" i="0" u="none" strike="noStrike" cap="none" dirty="0"/>
          </a:p>
        </p:txBody>
      </p:sp>
      <p:pic>
        <p:nvPicPr>
          <p:cNvPr id="308" name="Google Shape;308;p2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3757" y="1799415"/>
            <a:ext cx="3816787" cy="372514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6"/>
          <p:cNvSpPr/>
          <p:nvPr/>
        </p:nvSpPr>
        <p:spPr>
          <a:xfrm>
            <a:off x="1797129" y="5699995"/>
            <a:ext cx="3395760" cy="425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333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500"/>
              <a:buFont typeface="Roboto"/>
              <a:buNone/>
            </a:pPr>
            <a:r>
              <a:rPr lang="en-US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Сергей Сущеня</a:t>
            </a:r>
            <a:endParaRPr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0" name="Google Shape;310;p26"/>
          <p:cNvSpPr/>
          <p:nvPr/>
        </p:nvSpPr>
        <p:spPr>
          <a:xfrm>
            <a:off x="1227661" y="6209225"/>
            <a:ext cx="5331738" cy="244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Руководитель направления Life Science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3" name="Google Shape;313;p26"/>
          <p:cNvSpPr/>
          <p:nvPr/>
        </p:nvSpPr>
        <p:spPr>
          <a:xfrm>
            <a:off x="1797129" y="7329368"/>
            <a:ext cx="5331738" cy="244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SzPts val="1200"/>
              <a:buFont typeface="Arial"/>
              <a:buNone/>
            </a:pPr>
            <a:endParaRPr sz="12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4" name="Google Shape;314;p2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13692" y="1762500"/>
            <a:ext cx="4143388" cy="3747633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26"/>
          <p:cNvSpPr/>
          <p:nvPr/>
        </p:nvSpPr>
        <p:spPr>
          <a:xfrm>
            <a:off x="10149892" y="5739656"/>
            <a:ext cx="4005752" cy="253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3333"/>
              </a:lnSpc>
              <a:buClr>
                <a:srgbClr val="0A1D47"/>
              </a:buClr>
              <a:buSzPts val="1500"/>
            </a:pPr>
            <a:r>
              <a:rPr lang="en-US" sz="24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Денис Валюкевич</a:t>
            </a:r>
            <a:endParaRPr sz="24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316" name="Google Shape;316;p26"/>
          <p:cNvSpPr/>
          <p:nvPr/>
        </p:nvSpPr>
        <p:spPr>
          <a:xfrm>
            <a:off x="9486899" y="6222903"/>
            <a:ext cx="5331738" cy="244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Старший юрист направления Life Science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319" name="Google Shape;319;p26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03023" y="765605"/>
            <a:ext cx="4024354" cy="603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Изображение выглядит как шаблон, прямоугольный, Симметрия, пиксель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DF26159-B6AE-4764-9D75-8462460AC5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6482" y="4002796"/>
            <a:ext cx="2599650" cy="2599650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символ, логотип, дизайн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DE74F9B3-46AD-F0A2-9138-F33F6C244FC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9458" y="6753201"/>
            <a:ext cx="764410" cy="425411"/>
          </a:xfrm>
          <a:prstGeom prst="rect">
            <a:avLst/>
          </a:prstGeom>
        </p:spPr>
      </p:pic>
      <p:sp>
        <p:nvSpPr>
          <p:cNvPr id="14" name="Google Shape;311;p26">
            <a:extLst>
              <a:ext uri="{FF2B5EF4-FFF2-40B4-BE49-F238E27FC236}">
                <a16:creationId xmlns:a16="http://schemas.microsoft.com/office/drawing/2014/main" id="{0772FAC0-64A5-317B-7934-084B6FEBFB2A}"/>
              </a:ext>
            </a:extLst>
          </p:cNvPr>
          <p:cNvSpPr/>
          <p:nvPr/>
        </p:nvSpPr>
        <p:spPr>
          <a:xfrm>
            <a:off x="6097682" y="6797879"/>
            <a:ext cx="3229695" cy="425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pl-PL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@REVERA_lifescience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6" name="Google Shape;311;p26">
            <a:extLst>
              <a:ext uri="{FF2B5EF4-FFF2-40B4-BE49-F238E27FC236}">
                <a16:creationId xmlns:a16="http://schemas.microsoft.com/office/drawing/2014/main" id="{D1EF8A65-2AE8-4069-9CD0-931A2AB426F0}"/>
              </a:ext>
            </a:extLst>
          </p:cNvPr>
          <p:cNvSpPr/>
          <p:nvPr/>
        </p:nvSpPr>
        <p:spPr>
          <a:xfrm>
            <a:off x="1992927" y="6610937"/>
            <a:ext cx="2470071" cy="381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+375 (29) 377 69 38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7" name="Google Shape;312;p26">
            <a:extLst>
              <a:ext uri="{FF2B5EF4-FFF2-40B4-BE49-F238E27FC236}">
                <a16:creationId xmlns:a16="http://schemas.microsoft.com/office/drawing/2014/main" id="{C3BAC1D5-C664-4303-AB3F-B6B847714D16}"/>
              </a:ext>
            </a:extLst>
          </p:cNvPr>
          <p:cNvSpPr/>
          <p:nvPr/>
        </p:nvSpPr>
        <p:spPr>
          <a:xfrm>
            <a:off x="1697162" y="6992532"/>
            <a:ext cx="2805399" cy="425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00"/>
              <a:buFont typeface="Roboto"/>
              <a:buNone/>
            </a:pPr>
            <a:r>
              <a:rPr lang="en-US" b="0" i="0" u="sng" strike="noStrike" cap="none" dirty="0">
                <a:solidFill>
                  <a:schemeClr val="hlink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9"/>
              </a:rPr>
              <a:t>s.</a:t>
            </a:r>
            <a:r>
              <a:rPr lang="en-US" sz="1600" b="0" i="0" u="sng" strike="noStrike" cap="none" dirty="0">
                <a:solidFill>
                  <a:schemeClr val="hlink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9"/>
              </a:rPr>
              <a:t>sushchenua@revera.legal</a:t>
            </a:r>
            <a:endParaRPr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Google Shape;317;p26">
            <a:extLst>
              <a:ext uri="{FF2B5EF4-FFF2-40B4-BE49-F238E27FC236}">
                <a16:creationId xmlns:a16="http://schemas.microsoft.com/office/drawing/2014/main" id="{F7EB73BE-C2D7-4626-8807-E93DC6CA7180}"/>
              </a:ext>
            </a:extLst>
          </p:cNvPr>
          <p:cNvSpPr/>
          <p:nvPr/>
        </p:nvSpPr>
        <p:spPr>
          <a:xfrm>
            <a:off x="10465056" y="6627232"/>
            <a:ext cx="3153002" cy="425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+375 (25) 704 84 41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19" name="Google Shape;318;p26">
            <a:extLst>
              <a:ext uri="{FF2B5EF4-FFF2-40B4-BE49-F238E27FC236}">
                <a16:creationId xmlns:a16="http://schemas.microsoft.com/office/drawing/2014/main" id="{BCCF67F6-0E32-4778-873C-2E5AD79C6C55}"/>
              </a:ext>
            </a:extLst>
          </p:cNvPr>
          <p:cNvSpPr/>
          <p:nvPr/>
        </p:nvSpPr>
        <p:spPr>
          <a:xfrm>
            <a:off x="10167404" y="6992531"/>
            <a:ext cx="2805399" cy="425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00"/>
              <a:buFont typeface="Roboto"/>
              <a:buNone/>
            </a:pPr>
            <a:r>
              <a:rPr lang="en-US" sz="1600" b="0" i="0" u="sng" strike="noStrike" cap="none" dirty="0">
                <a:solidFill>
                  <a:schemeClr val="hlink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0"/>
              </a:rPr>
              <a:t>d.valukevich@revera.legal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Google Shape;318;p26">
            <a:extLst>
              <a:ext uri="{FF2B5EF4-FFF2-40B4-BE49-F238E27FC236}">
                <a16:creationId xmlns:a16="http://schemas.microsoft.com/office/drawing/2014/main" id="{6E8E5A3A-C3A2-57B7-EBD1-703CD6F3EA7D}"/>
              </a:ext>
            </a:extLst>
          </p:cNvPr>
          <p:cNvSpPr/>
          <p:nvPr/>
        </p:nvSpPr>
        <p:spPr>
          <a:xfrm>
            <a:off x="6299691" y="7062497"/>
            <a:ext cx="2316442" cy="425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8333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00"/>
              <a:buFont typeface="Roboto"/>
              <a:buNone/>
            </a:pPr>
            <a:r>
              <a:rPr lang="en-US" sz="2000" u="sng" dirty="0" err="1">
                <a:solidFill>
                  <a:schemeClr val="hlink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1"/>
              </a:rPr>
              <a:t>info</a:t>
            </a:r>
            <a:r>
              <a:rPr lang="en-US" sz="2000" b="0" i="0" u="sng" strike="noStrike" cap="none" dirty="0" err="1">
                <a:solidFill>
                  <a:schemeClr val="hlink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11"/>
              </a:rPr>
              <a:t>@revera.legal</a:t>
            </a:r>
            <a:endParaRPr sz="20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202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26;p19">
            <a:extLst>
              <a:ext uri="{FF2B5EF4-FFF2-40B4-BE49-F238E27FC236}">
                <a16:creationId xmlns:a16="http://schemas.microsoft.com/office/drawing/2014/main" id="{20324864-9699-4591-9395-74EE27754844}"/>
              </a:ext>
            </a:extLst>
          </p:cNvPr>
          <p:cNvSpPr/>
          <p:nvPr/>
        </p:nvSpPr>
        <p:spPr>
          <a:xfrm>
            <a:off x="749189" y="1386320"/>
            <a:ext cx="13132022" cy="1066787"/>
          </a:xfrm>
          <a:prstGeom prst="roundRect">
            <a:avLst>
              <a:gd name="adj" fmla="val 988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+mn-lt"/>
            </a:endParaRPr>
          </a:p>
        </p:txBody>
      </p:sp>
      <p:sp>
        <p:nvSpPr>
          <p:cNvPr id="179" name="Google Shape;179;p21"/>
          <p:cNvSpPr/>
          <p:nvPr/>
        </p:nvSpPr>
        <p:spPr>
          <a:xfrm>
            <a:off x="749189" y="758790"/>
            <a:ext cx="12783026" cy="1105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5806"/>
              </a:lnSpc>
              <a:buClr>
                <a:srgbClr val="0A1D47"/>
              </a:buClr>
              <a:buSzPts val="3100"/>
            </a:pPr>
            <a:r>
              <a:rPr lang="ru-RU" sz="2400" b="1" dirty="0">
                <a:solidFill>
                  <a:srgbClr val="0A1D47"/>
                </a:solidFill>
                <a:latin typeface="+mn-lt"/>
                <a:ea typeface="Roboto"/>
                <a:sym typeface="Roboto"/>
              </a:rPr>
              <a:t>ПРОДЛЕНИЕ РЕГИСТРАЦИИ МЕДИЗДЕЛИЙ ПО НАЦИОНАЛЬНЫМ ПРАВИЛАМ</a:t>
            </a:r>
            <a:endParaRPr lang="ru-RU" sz="2400" b="1" dirty="0">
              <a:solidFill>
                <a:srgbClr val="0A1D47"/>
              </a:solidFill>
              <a:latin typeface="+mn-lt"/>
              <a:ea typeface="Roboto"/>
            </a:endParaRPr>
          </a:p>
        </p:txBody>
      </p:sp>
      <p:sp>
        <p:nvSpPr>
          <p:cNvPr id="181" name="Google Shape;181;p21"/>
          <p:cNvSpPr/>
          <p:nvPr/>
        </p:nvSpPr>
        <p:spPr>
          <a:xfrm>
            <a:off x="819546" y="1562376"/>
            <a:ext cx="13172734" cy="1072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30000"/>
              </a:lnSpc>
              <a:buSzPts val="950"/>
              <a:buFont typeface="Arial"/>
              <a:buNone/>
            </a:pPr>
            <a:r>
              <a:rPr lang="en-US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  <a:hlinkClick r:id="rId3"/>
              </a:rPr>
              <a:t>Протокол от 29.12.2025 "О внесении изменений в Соглашение о единых принципах и правилах обращения медицинских изделий (изделий медицинского назначения и медицинской техники) в рамках Евразийского экономического союза от 23 декабря 2014 года"</a:t>
            </a:r>
            <a:endParaRPr sz="16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82" name="Google Shape;182;p21"/>
          <p:cNvSpPr/>
          <p:nvPr/>
        </p:nvSpPr>
        <p:spPr>
          <a:xfrm>
            <a:off x="827472" y="2695223"/>
            <a:ext cx="5347244" cy="921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962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350"/>
              <a:buFont typeface="Roboto"/>
              <a:buNone/>
            </a:pPr>
            <a:r>
              <a:rPr lang="ru-RU" sz="18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Государства ЕАЭС 29 декабря 2025 г. подписали Протокол в части продления переходного периода для завершения национальной регистрации в срок до 31 декабря 2027 г.</a:t>
            </a:r>
          </a:p>
        </p:txBody>
      </p:sp>
      <p:sp>
        <p:nvSpPr>
          <p:cNvPr id="183" name="Google Shape;183;p21"/>
          <p:cNvSpPr/>
          <p:nvPr/>
        </p:nvSpPr>
        <p:spPr>
          <a:xfrm>
            <a:off x="8455685" y="2705410"/>
            <a:ext cx="5183190" cy="565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962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350"/>
              <a:buFont typeface="Roboto"/>
              <a:buNone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Продление переходного периода позволит государствам ЕАЭС оптимизировать систему регистрации для перехода на единую регистрацию медизделий по правилам Союза.</a:t>
            </a:r>
            <a:endParaRPr sz="1800" b="0" i="0" u="none" strike="noStrike" cap="none" dirty="0"/>
          </a:p>
        </p:txBody>
      </p:sp>
      <p:sp>
        <p:nvSpPr>
          <p:cNvPr id="184" name="Google Shape;184;p21"/>
          <p:cNvSpPr/>
          <p:nvPr/>
        </p:nvSpPr>
        <p:spPr>
          <a:xfrm>
            <a:off x="742325" y="5488619"/>
            <a:ext cx="12783026" cy="1826419"/>
          </a:xfrm>
          <a:prstGeom prst="roundRect">
            <a:avLst>
              <a:gd name="adj" fmla="val 6008"/>
            </a:avLst>
          </a:prstGeom>
          <a:solidFill>
            <a:srgbClr val="FFFFFF">
              <a:alpha val="9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sp>
        <p:nvSpPr>
          <p:cNvPr id="185" name="Google Shape;185;p21"/>
          <p:cNvSpPr/>
          <p:nvPr/>
        </p:nvSpPr>
        <p:spPr>
          <a:xfrm>
            <a:off x="749189" y="5034086"/>
            <a:ext cx="12783026" cy="91440"/>
          </a:xfrm>
          <a:prstGeom prst="roundRect">
            <a:avLst>
              <a:gd name="adj" fmla="val 81226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sp>
        <p:nvSpPr>
          <p:cNvPr id="186" name="Google Shape;186;p21"/>
          <p:cNvSpPr/>
          <p:nvPr/>
        </p:nvSpPr>
        <p:spPr>
          <a:xfrm>
            <a:off x="6875490" y="4791794"/>
            <a:ext cx="530423" cy="530423"/>
          </a:xfrm>
          <a:prstGeom prst="roundRect">
            <a:avLst>
              <a:gd name="adj" fmla="val 172391"/>
            </a:avLst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sp>
        <p:nvSpPr>
          <p:cNvPr id="187" name="Google Shape;187;p21"/>
          <p:cNvSpPr/>
          <p:nvPr/>
        </p:nvSpPr>
        <p:spPr>
          <a:xfrm>
            <a:off x="7034616" y="4730001"/>
            <a:ext cx="212169" cy="265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60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50"/>
              <a:buFont typeface="Roboto"/>
              <a:buNone/>
            </a:pPr>
            <a:r>
              <a:rPr lang="en-US" sz="2400" b="0" i="0" u="none" strike="noStrike" cap="none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2400" b="0" i="0" u="none" strike="noStrike" cap="none" dirty="0"/>
          </a:p>
        </p:txBody>
      </p:sp>
      <p:sp>
        <p:nvSpPr>
          <p:cNvPr id="188" name="Google Shape;188;p21"/>
          <p:cNvSpPr/>
          <p:nvPr/>
        </p:nvSpPr>
        <p:spPr>
          <a:xfrm>
            <a:off x="1275341" y="5629340"/>
            <a:ext cx="7998067" cy="43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47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700"/>
              <a:buFont typeface="Roboto"/>
              <a:buNone/>
            </a:pPr>
            <a:r>
              <a:rPr lang="en-US" sz="24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Продление сроков регистрации медизделий</a:t>
            </a:r>
            <a:endParaRPr sz="2400" b="0" i="0" u="none" strike="noStrike" cap="none" dirty="0"/>
          </a:p>
        </p:txBody>
      </p:sp>
      <p:sp>
        <p:nvSpPr>
          <p:cNvPr id="189" name="Google Shape;189;p21"/>
          <p:cNvSpPr/>
          <p:nvPr/>
        </p:nvSpPr>
        <p:spPr>
          <a:xfrm>
            <a:off x="948857" y="6079563"/>
            <a:ext cx="12383691" cy="226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62962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350"/>
              <a:buFont typeface="Roboto"/>
              <a:buChar char="•"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регистрация по национальным правилам – до 31.12.2027 </a:t>
            </a:r>
            <a:endParaRPr sz="1800" b="0" i="0" u="none" strike="noStrike" cap="none" dirty="0"/>
          </a:p>
        </p:txBody>
      </p:sp>
      <p:sp>
        <p:nvSpPr>
          <p:cNvPr id="190" name="Google Shape;190;p21"/>
          <p:cNvSpPr/>
          <p:nvPr/>
        </p:nvSpPr>
        <p:spPr>
          <a:xfrm>
            <a:off x="941992" y="6381519"/>
            <a:ext cx="12383691" cy="859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62962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350"/>
              <a:buFont typeface="Roboto"/>
              <a:buChar char="•"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перерегистрация медизделий, зарегистрированных по национальным правилам – до 31.12.2028</a:t>
            </a:r>
            <a:endParaRPr sz="1800" b="0" i="0" u="none" strike="noStrike" cap="none" dirty="0"/>
          </a:p>
        </p:txBody>
      </p:sp>
      <p:sp>
        <p:nvSpPr>
          <p:cNvPr id="191" name="Google Shape;191;p21"/>
          <p:cNvSpPr/>
          <p:nvPr/>
        </p:nvSpPr>
        <p:spPr>
          <a:xfrm>
            <a:off x="948857" y="6683304"/>
            <a:ext cx="12383691" cy="226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62962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350"/>
              <a:buFont typeface="Roboto"/>
              <a:buChar char="•"/>
            </a:pPr>
            <a:r>
              <a:rPr lang="en-US" sz="1800" b="0" i="0" u="none" strike="noStrike" cap="none" dirty="0">
                <a:solidFill>
                  <a:srgbClr val="030D2B"/>
                </a:solidFill>
                <a:latin typeface="Roboto"/>
                <a:ea typeface="Roboto"/>
                <a:cs typeface="Roboto"/>
                <a:sym typeface="Roboto"/>
              </a:rPr>
              <a:t>внесение изменений регдосье медизделий, зарегистрированных по национальным правилам – до 31.12.2028 </a:t>
            </a:r>
            <a:endParaRPr sz="1800" b="0" i="0" u="none" strike="noStrike" cap="none" dirty="0"/>
          </a:p>
        </p:txBody>
      </p:sp>
      <p:sp>
        <p:nvSpPr>
          <p:cNvPr id="19" name="Google Shape;123;p19">
            <a:extLst>
              <a:ext uri="{FF2B5EF4-FFF2-40B4-BE49-F238E27FC236}">
                <a16:creationId xmlns:a16="http://schemas.microsoft.com/office/drawing/2014/main" id="{D072CE30-BFAF-437F-95CC-D709F11CA0AE}"/>
              </a:ext>
            </a:extLst>
          </p:cNvPr>
          <p:cNvSpPr/>
          <p:nvPr/>
        </p:nvSpPr>
        <p:spPr>
          <a:xfrm>
            <a:off x="14143967" y="7764679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0" name="Google Shape;124;p19">
            <a:extLst>
              <a:ext uri="{FF2B5EF4-FFF2-40B4-BE49-F238E27FC236}">
                <a16:creationId xmlns:a16="http://schemas.microsoft.com/office/drawing/2014/main" id="{7C0590B0-0BFE-40B9-AEB9-3AE7E5AFDE80}"/>
              </a:ext>
            </a:extLst>
          </p:cNvPr>
          <p:cNvSpPr/>
          <p:nvPr/>
        </p:nvSpPr>
        <p:spPr>
          <a:xfrm>
            <a:off x="14241599" y="7744057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3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Google Shape;271;p24" descr="preencoded.png">
            <a:extLst>
              <a:ext uri="{FF2B5EF4-FFF2-40B4-BE49-F238E27FC236}">
                <a16:creationId xmlns:a16="http://schemas.microsoft.com/office/drawing/2014/main" id="{50B99EC5-8028-4A1A-8EA6-56454BF0FB0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79758" y="276124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2"/>
          <p:cNvSpPr/>
          <p:nvPr/>
        </p:nvSpPr>
        <p:spPr>
          <a:xfrm>
            <a:off x="950647" y="595808"/>
            <a:ext cx="13289187" cy="41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653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2450"/>
              <a:buFont typeface="Roboto"/>
              <a:buNone/>
            </a:pPr>
            <a:r>
              <a:rPr lang="ru-RU" sz="2400" b="1" dirty="0">
                <a:solidFill>
                  <a:srgbClr val="0A1D47"/>
                </a:solidFill>
                <a:latin typeface="+mn-lt"/>
                <a:ea typeface="Roboto"/>
                <a:sym typeface="Roboto"/>
              </a:rPr>
              <a:t>ИЗМЕНЕНИЯ В ПРАВИЛАХ РЕГИСТРАЦИИ И ЭКСПЕРТИЗЫ ЛС (1)</a:t>
            </a:r>
            <a:endParaRPr lang="ru-RU" sz="2400" b="1" dirty="0">
              <a:solidFill>
                <a:srgbClr val="0A1D47"/>
              </a:solidFill>
              <a:latin typeface="+mn-lt"/>
              <a:ea typeface="Roboto"/>
            </a:endParaRPr>
          </a:p>
        </p:txBody>
      </p:sp>
      <p:sp>
        <p:nvSpPr>
          <p:cNvPr id="202" name="Google Shape;202;p22"/>
          <p:cNvSpPr/>
          <p:nvPr/>
        </p:nvSpPr>
        <p:spPr>
          <a:xfrm>
            <a:off x="950647" y="1649463"/>
            <a:ext cx="12555905" cy="688351"/>
          </a:xfrm>
          <a:prstGeom prst="roundRect">
            <a:avLst>
              <a:gd name="adj" fmla="val 9889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04" name="Google Shape;204;p22"/>
          <p:cNvSpPr/>
          <p:nvPr/>
        </p:nvSpPr>
        <p:spPr>
          <a:xfrm>
            <a:off x="1299895" y="1786248"/>
            <a:ext cx="8602147" cy="202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en-US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Решение Совета ЕЭК от 26.11.2025 № 93</a:t>
            </a:r>
            <a:r>
              <a:rPr lang="en-US" sz="1600" b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3"/>
              </a:rPr>
              <a:t> </a:t>
            </a:r>
            <a:r>
              <a:rPr lang="ru-RU" sz="1600" b="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en-US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en-US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26.12.2025</a:t>
            </a:r>
            <a:r>
              <a:rPr lang="en-US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  <a:endParaRPr sz="160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6" name="Google Shape;206;p2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6974" y="2445868"/>
            <a:ext cx="503387" cy="469643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2"/>
          <p:cNvSpPr/>
          <p:nvPr/>
        </p:nvSpPr>
        <p:spPr>
          <a:xfrm>
            <a:off x="1685037" y="2506200"/>
            <a:ext cx="5208719" cy="266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8000"/>
              </a:lnSpc>
              <a:buClr>
                <a:srgbClr val="030D2B"/>
              </a:buClr>
              <a:buSzPts val="1250"/>
              <a:buFont typeface="Arial"/>
              <a:buNone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Конфиденциальные данные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08" name="Google Shape;208;p22"/>
          <p:cNvSpPr/>
          <p:nvPr/>
        </p:nvSpPr>
        <p:spPr>
          <a:xfrm>
            <a:off x="1076974" y="2988605"/>
            <a:ext cx="5208719" cy="1160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30000"/>
              </a:lnSpc>
              <a:buClr>
                <a:srgbClr val="030D2B"/>
              </a:buClr>
              <a:buSzPts val="750"/>
              <a:buFont typeface="Arial"/>
              <a:buNone/>
            </a:pPr>
            <a:r>
              <a:rPr lang="en-US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Введен новый термин, охватывающий персональные данные и данные, не находящиеся в публичном доступе и разглашение которых может повлечь за собой негативные последствия для экономического интереса и конкурентоспособной позиции владельца таких данных</a:t>
            </a:r>
            <a:endParaRPr sz="18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10" name="Google Shape;210;p2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77168" y="2445868"/>
            <a:ext cx="503386" cy="462379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2"/>
          <p:cNvSpPr/>
          <p:nvPr/>
        </p:nvSpPr>
        <p:spPr>
          <a:xfrm>
            <a:off x="9516139" y="2403822"/>
            <a:ext cx="4037287" cy="4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000"/>
              </a:lnSpc>
              <a:buClr>
                <a:srgbClr val="030D2B"/>
              </a:buClr>
              <a:buSzPts val="1250"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Защита информации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12" name="Google Shape;212;p22"/>
          <p:cNvSpPr/>
          <p:nvPr/>
        </p:nvSpPr>
        <p:spPr>
          <a:xfrm>
            <a:off x="8677168" y="3070000"/>
            <a:ext cx="5208720" cy="827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30000"/>
              </a:lnSpc>
              <a:buClr>
                <a:srgbClr val="030D2B"/>
              </a:buClr>
              <a:buSzPts val="750"/>
            </a:pPr>
            <a:r>
              <a:rPr lang="en-US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Закреплено право заявителя отмечать конфиденциальную информацию, не подлежащую опубликованию, в проекте заключительного экспертного отчета</a:t>
            </a:r>
            <a:endParaRPr sz="18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14" name="Google Shape;214;p22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48202" y="5833566"/>
            <a:ext cx="503386" cy="462378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2"/>
          <p:cNvSpPr/>
          <p:nvPr/>
        </p:nvSpPr>
        <p:spPr>
          <a:xfrm>
            <a:off x="1719113" y="5847472"/>
            <a:ext cx="4215297" cy="553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8000"/>
              </a:lnSpc>
              <a:buClr>
                <a:srgbClr val="030D2B"/>
              </a:buClr>
              <a:buSzPts val="1250"/>
              <a:buFont typeface="Arial"/>
              <a:buNone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Корректировка процедур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16" name="Google Shape;216;p22"/>
          <p:cNvSpPr/>
          <p:nvPr/>
        </p:nvSpPr>
        <p:spPr>
          <a:xfrm>
            <a:off x="1026491" y="6442131"/>
            <a:ext cx="11279814" cy="9039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66666"/>
              </a:lnSpc>
              <a:buClr>
                <a:srgbClr val="030D2B"/>
              </a:buClr>
              <a:buSzPts val="750"/>
              <a:buFont typeface="Arial"/>
              <a:buNone/>
            </a:pPr>
            <a:r>
              <a:rPr lang="ru-RU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Скорректированы положения по проведению экспертизы и оформлению регистрационного досье</a:t>
            </a:r>
          </a:p>
        </p:txBody>
      </p:sp>
      <p:sp>
        <p:nvSpPr>
          <p:cNvPr id="218" name="Google Shape;218;p22"/>
          <p:cNvSpPr/>
          <p:nvPr/>
        </p:nvSpPr>
        <p:spPr>
          <a:xfrm>
            <a:off x="1048202" y="6912828"/>
            <a:ext cx="11426365" cy="679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6666"/>
              </a:lnSpc>
              <a:buClr>
                <a:srgbClr val="030D2B"/>
              </a:buClr>
              <a:buSzPts val="750"/>
            </a:pPr>
            <a:r>
              <a:rPr lang="en-US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Принятые изменения направлены на унификацию процедур регистрации ЛС в ЕАЭС и повышение защиты конфиденциальной информации заявителей.</a:t>
            </a:r>
            <a:endParaRPr sz="18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3" name="Google Shape;130;p20">
            <a:extLst>
              <a:ext uri="{FF2B5EF4-FFF2-40B4-BE49-F238E27FC236}">
                <a16:creationId xmlns:a16="http://schemas.microsoft.com/office/drawing/2014/main" id="{5FAE8BF3-1A4B-4EEE-AF57-9A6E950BA009}"/>
              </a:ext>
            </a:extLst>
          </p:cNvPr>
          <p:cNvSpPr/>
          <p:nvPr/>
        </p:nvSpPr>
        <p:spPr>
          <a:xfrm>
            <a:off x="755720" y="6660293"/>
            <a:ext cx="45719" cy="1104124"/>
          </a:xfrm>
          <a:prstGeom prst="rect">
            <a:avLst/>
          </a:prstGeom>
          <a:solidFill>
            <a:srgbClr val="0A1D4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" name="Google Shape;123;p19">
            <a:extLst>
              <a:ext uri="{FF2B5EF4-FFF2-40B4-BE49-F238E27FC236}">
                <a16:creationId xmlns:a16="http://schemas.microsoft.com/office/drawing/2014/main" id="{82983A9A-CED7-4CF3-AFFE-C3D0B4DA4DE2}"/>
              </a:ext>
            </a:extLst>
          </p:cNvPr>
          <p:cNvSpPr/>
          <p:nvPr/>
        </p:nvSpPr>
        <p:spPr>
          <a:xfrm>
            <a:off x="14118446" y="7792447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5" name="Google Shape;124;p19">
            <a:extLst>
              <a:ext uri="{FF2B5EF4-FFF2-40B4-BE49-F238E27FC236}">
                <a16:creationId xmlns:a16="http://schemas.microsoft.com/office/drawing/2014/main" id="{388A1E77-6FFD-4958-BB6B-9BB5747BE12B}"/>
              </a:ext>
            </a:extLst>
          </p:cNvPr>
          <p:cNvSpPr/>
          <p:nvPr/>
        </p:nvSpPr>
        <p:spPr>
          <a:xfrm>
            <a:off x="14238870" y="7792447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4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Google Shape;64;p18">
            <a:extLst>
              <a:ext uri="{FF2B5EF4-FFF2-40B4-BE49-F238E27FC236}">
                <a16:creationId xmlns:a16="http://schemas.microsoft.com/office/drawing/2014/main" id="{6430B42C-C05D-4644-8DCF-A9E4C575B442}"/>
              </a:ext>
            </a:extLst>
          </p:cNvPr>
          <p:cNvSpPr/>
          <p:nvPr/>
        </p:nvSpPr>
        <p:spPr>
          <a:xfrm>
            <a:off x="1026491" y="1154143"/>
            <a:ext cx="9506948" cy="369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50"/>
              <a:buFont typeface="Roboto"/>
              <a:buNone/>
            </a:pPr>
            <a:r>
              <a:rPr lang="ru-RU" sz="16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Унификация процедур регистрации</a:t>
            </a:r>
            <a:endParaRPr sz="16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0" name="Google Shape;271;p24" descr="preencoded.png">
            <a:extLst>
              <a:ext uri="{FF2B5EF4-FFF2-40B4-BE49-F238E27FC236}">
                <a16:creationId xmlns:a16="http://schemas.microsoft.com/office/drawing/2014/main" id="{41F863D9-B9F6-48B3-A78F-299F1F685A8B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120635" y="317050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3"/>
          <p:cNvSpPr/>
          <p:nvPr/>
        </p:nvSpPr>
        <p:spPr>
          <a:xfrm>
            <a:off x="806234" y="757725"/>
            <a:ext cx="12925776" cy="654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6530"/>
              </a:lnSpc>
              <a:buClr>
                <a:srgbClr val="0A1D47"/>
              </a:buClr>
              <a:buSzPts val="2450"/>
            </a:pPr>
            <a:r>
              <a:rPr lang="ru-RU" sz="2400" b="1" dirty="0">
                <a:solidFill>
                  <a:srgbClr val="0A1D47"/>
                </a:solidFill>
                <a:latin typeface="+mn-lt"/>
                <a:ea typeface="Roboto"/>
                <a:sym typeface="Roboto"/>
              </a:rPr>
              <a:t>ИЗМЕНЕНИЯ В ПРАВИЛАХ РЕГИСТРАЦИИ И ЭКСПЕРТИЗЫ ЛС (2)</a:t>
            </a:r>
            <a:endParaRPr lang="ru-RU" sz="2400" b="1" dirty="0">
              <a:solidFill>
                <a:srgbClr val="0A1D47"/>
              </a:solidFill>
              <a:latin typeface="+mn-lt"/>
              <a:ea typeface="Roboto"/>
            </a:endParaRPr>
          </a:p>
        </p:txBody>
      </p:sp>
      <p:pic>
        <p:nvPicPr>
          <p:cNvPr id="231" name="Google Shape;231;p2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6200000">
            <a:off x="985740" y="3084498"/>
            <a:ext cx="847478" cy="1232674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3"/>
          <p:cNvSpPr/>
          <p:nvPr/>
        </p:nvSpPr>
        <p:spPr>
          <a:xfrm>
            <a:off x="2258562" y="2524184"/>
            <a:ext cx="10611015" cy="288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5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00"/>
              <a:buFont typeface="Roboto"/>
              <a:buNone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Замена удостоверений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33" name="Google Shape;233;p23"/>
          <p:cNvSpPr/>
          <p:nvPr/>
        </p:nvSpPr>
        <p:spPr>
          <a:xfrm>
            <a:off x="2258562" y="3175849"/>
            <a:ext cx="4825828" cy="940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ru-RU" sz="18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Выданные р/у с информацией о нескольких лекформах могут быть заменены по обращению заявителя на отдельные удостоверения (возмездно)</a:t>
            </a:r>
            <a:endParaRPr lang="ru-RU" sz="18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4" name="Google Shape;234;p2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6200000">
            <a:off x="7509664" y="3063351"/>
            <a:ext cx="847478" cy="1232674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3"/>
          <p:cNvSpPr/>
          <p:nvPr/>
        </p:nvSpPr>
        <p:spPr>
          <a:xfrm>
            <a:off x="8848127" y="2540284"/>
            <a:ext cx="4710085" cy="60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2500"/>
              </a:lnSpc>
              <a:buClr>
                <a:srgbClr val="030D2B"/>
              </a:buClr>
              <a:buSzPts val="1200"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Дополнительные компоненты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36" name="Google Shape;236;p23"/>
          <p:cNvSpPr/>
          <p:nvPr/>
        </p:nvSpPr>
        <p:spPr>
          <a:xfrm>
            <a:off x="8887790" y="3150004"/>
            <a:ext cx="4604712" cy="652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30000"/>
              </a:lnSpc>
              <a:buClr>
                <a:srgbClr val="030D2B"/>
              </a:buClr>
              <a:buSzPts val="950"/>
            </a:pPr>
            <a:r>
              <a:rPr lang="en-US" sz="18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Урегулированы подходы к регистрации ЛС с дополнительными компонентами: шприцы, иглы, лопатки и др. </a:t>
            </a:r>
            <a:endParaRPr sz="18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37" name="Google Shape;237;p23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3142" y="5241369"/>
            <a:ext cx="3857125" cy="72057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3"/>
          <p:cNvSpPr/>
          <p:nvPr/>
        </p:nvSpPr>
        <p:spPr>
          <a:xfrm>
            <a:off x="806234" y="6225730"/>
            <a:ext cx="3613366" cy="8105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95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Продукция, не относящаяся к медизделиям</a:t>
            </a: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,</a:t>
            </a: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включается в соответствующие разделы регистрационного досье лекпрепарата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9" name="Google Shape;239;p23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09874" y="5241369"/>
            <a:ext cx="3857125" cy="72057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3"/>
          <p:cNvSpPr/>
          <p:nvPr/>
        </p:nvSpPr>
        <p:spPr>
          <a:xfrm>
            <a:off x="5309873" y="6025345"/>
            <a:ext cx="3857126" cy="22783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30D2B"/>
              </a:buClr>
              <a:buSzPts val="950"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Продукция, относящаяся к медизделиям, но не предназначенная для реализации отдельно, не подлежит обязательной регистрации в качестве медизделия. В составе регистрационного досье лекпрепарата представляются сведения о данной продукции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41" name="Google Shape;241;p23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843772" y="5241369"/>
            <a:ext cx="3857125" cy="72057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3"/>
          <p:cNvSpPr/>
          <p:nvPr/>
        </p:nvSpPr>
        <p:spPr>
          <a:xfrm>
            <a:off x="9933824" y="6115903"/>
            <a:ext cx="3637480" cy="18411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Clr>
                <a:srgbClr val="030D2B"/>
              </a:buClr>
              <a:buSzPts val="950"/>
              <a:buFont typeface="Arial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Продукция, относящаяся к медизделиям и предназначенная для реализации отдельно, должна сопровождаться копией регистрационного удостоверения медизделия, в состав которого она входит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1" name="Google Shape;202;p22">
            <a:extLst>
              <a:ext uri="{FF2B5EF4-FFF2-40B4-BE49-F238E27FC236}">
                <a16:creationId xmlns:a16="http://schemas.microsoft.com/office/drawing/2014/main" id="{F8D4CBFD-29C0-4D9F-97FF-262AE1758215}"/>
              </a:ext>
            </a:extLst>
          </p:cNvPr>
          <p:cNvSpPr/>
          <p:nvPr/>
        </p:nvSpPr>
        <p:spPr>
          <a:xfrm>
            <a:off x="806234" y="1807556"/>
            <a:ext cx="12765070" cy="688351"/>
          </a:xfrm>
          <a:prstGeom prst="roundRect">
            <a:avLst>
              <a:gd name="adj" fmla="val 9889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2" name="Google Shape;204;p22">
            <a:extLst>
              <a:ext uri="{FF2B5EF4-FFF2-40B4-BE49-F238E27FC236}">
                <a16:creationId xmlns:a16="http://schemas.microsoft.com/office/drawing/2014/main" id="{B7D440E3-D564-486B-A728-F5FACCEF296C}"/>
              </a:ext>
            </a:extLst>
          </p:cNvPr>
          <p:cNvSpPr/>
          <p:nvPr/>
        </p:nvSpPr>
        <p:spPr>
          <a:xfrm>
            <a:off x="903946" y="1864560"/>
            <a:ext cx="8602147" cy="496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31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Roboto"/>
              <a:buNone/>
            </a:pPr>
            <a:r>
              <a:rPr lang="en-US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8"/>
              </a:rPr>
              <a:t>Решение Совета ЕЭК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8"/>
              </a:rPr>
              <a:t>от 22.01.2025 № 12 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(вступило в силу </a:t>
            </a:r>
            <a:r>
              <a:rPr lang="ru-RU" sz="1600" b="1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26.03.2025</a:t>
            </a:r>
            <a:r>
              <a:rPr lang="ru-RU" sz="1600" u="none" strike="noStrike" cap="none" dirty="0">
                <a:solidFill>
                  <a:srgbClr val="000000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)</a:t>
            </a:r>
            <a:endParaRPr sz="160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Google Shape;123;p19">
            <a:extLst>
              <a:ext uri="{FF2B5EF4-FFF2-40B4-BE49-F238E27FC236}">
                <a16:creationId xmlns:a16="http://schemas.microsoft.com/office/drawing/2014/main" id="{5837B293-B57B-4BA9-911E-5C9BA2D673D2}"/>
              </a:ext>
            </a:extLst>
          </p:cNvPr>
          <p:cNvSpPr/>
          <p:nvPr/>
        </p:nvSpPr>
        <p:spPr>
          <a:xfrm>
            <a:off x="14094911" y="7810762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24" name="Google Shape;124;p19">
            <a:extLst>
              <a:ext uri="{FF2B5EF4-FFF2-40B4-BE49-F238E27FC236}">
                <a16:creationId xmlns:a16="http://schemas.microsoft.com/office/drawing/2014/main" id="{214A5FF2-9D3B-4EA7-BB54-EBB1275C0BF7}"/>
              </a:ext>
            </a:extLst>
          </p:cNvPr>
          <p:cNvSpPr/>
          <p:nvPr/>
        </p:nvSpPr>
        <p:spPr>
          <a:xfrm>
            <a:off x="14216026" y="7810762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5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Google Shape;64;p18">
            <a:extLst>
              <a:ext uri="{FF2B5EF4-FFF2-40B4-BE49-F238E27FC236}">
                <a16:creationId xmlns:a16="http://schemas.microsoft.com/office/drawing/2014/main" id="{3AC1194B-B6DA-4108-8026-D5C67A10CC8B}"/>
              </a:ext>
            </a:extLst>
          </p:cNvPr>
          <p:cNvSpPr/>
          <p:nvPr/>
        </p:nvSpPr>
        <p:spPr>
          <a:xfrm>
            <a:off x="806234" y="1301710"/>
            <a:ext cx="13017932" cy="609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250"/>
              <a:buFont typeface="Roboto"/>
              <a:buNone/>
            </a:pPr>
            <a:r>
              <a:rPr lang="ru-RU" sz="1600" b="1" dirty="0">
                <a:solidFill>
                  <a:srgbClr val="0A1D47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Замена регистрационных удостоверений и регистрация ЛС с дополнительными компонентами</a:t>
            </a:r>
            <a:endParaRPr lang="ru-RU" sz="1600" b="1" dirty="0">
              <a:solidFill>
                <a:srgbClr val="0A1D47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5" name="Google Shape;271;p24" descr="preencoded.png">
            <a:extLst>
              <a:ext uri="{FF2B5EF4-FFF2-40B4-BE49-F238E27FC236}">
                <a16:creationId xmlns:a16="http://schemas.microsoft.com/office/drawing/2014/main" id="{40E185B3-FFBD-4238-B318-2022A40D927C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3097791" y="272539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58;p24">
            <a:extLst>
              <a:ext uri="{FF2B5EF4-FFF2-40B4-BE49-F238E27FC236}">
                <a16:creationId xmlns:a16="http://schemas.microsoft.com/office/drawing/2014/main" id="{E0456D9E-FE0A-4D1F-AFC7-A4B05D74F7C7}"/>
              </a:ext>
            </a:extLst>
          </p:cNvPr>
          <p:cNvSpPr/>
          <p:nvPr/>
        </p:nvSpPr>
        <p:spPr>
          <a:xfrm>
            <a:off x="4393828" y="2835034"/>
            <a:ext cx="3977759" cy="1687593"/>
          </a:xfrm>
          <a:prstGeom prst="roundRect">
            <a:avLst>
              <a:gd name="adj" fmla="val 5002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9" name="Google Shape;249;p24" descr="preencoded.png"/>
          <p:cNvPicPr preferRelativeResize="0"/>
          <p:nvPr/>
        </p:nvPicPr>
        <p:blipFill rotWithShape="1">
          <a:blip r:embed="rId3">
            <a:alphaModFix/>
          </a:blip>
          <a:srcRect l="30050"/>
          <a:stretch/>
        </p:blipFill>
        <p:spPr>
          <a:xfrm>
            <a:off x="-20732" y="0"/>
            <a:ext cx="4029592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4"/>
          <p:cNvSpPr/>
          <p:nvPr/>
        </p:nvSpPr>
        <p:spPr>
          <a:xfrm>
            <a:off x="4369032" y="418838"/>
            <a:ext cx="8344787" cy="763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lnSpc>
                <a:spcPct val="126530"/>
              </a:lnSpc>
              <a:buClr>
                <a:srgbClr val="0A1D47"/>
              </a:buClr>
              <a:buSzPts val="2450"/>
              <a:buFont typeface="Arial"/>
              <a:buNone/>
            </a:pPr>
            <a:r>
              <a:rPr lang="ru-RU" sz="2400" b="1" dirty="0">
                <a:solidFill>
                  <a:srgbClr val="0A1D47"/>
                </a:solidFill>
                <a:latin typeface="+mn-lt"/>
                <a:ea typeface="Roboto"/>
                <a:sym typeface="Roboto"/>
              </a:rPr>
              <a:t>КОНЦЕПЦИИ РАЗВИТИЯ ЕДИНЫХ РЫНКОВ МЕДИЗДЕЛИЙ И ЛС ЕАЭС: КУРС НА УНИФИКАЦИЮ</a:t>
            </a:r>
            <a:endParaRPr lang="ru-RU" sz="2400" b="1" dirty="0">
              <a:solidFill>
                <a:srgbClr val="0A1D47"/>
              </a:solidFill>
              <a:latin typeface="+mn-lt"/>
              <a:ea typeface="Roboto"/>
            </a:endParaRPr>
          </a:p>
        </p:txBody>
      </p:sp>
      <p:sp>
        <p:nvSpPr>
          <p:cNvPr id="256" name="Google Shape;256;p24"/>
          <p:cNvSpPr/>
          <p:nvPr/>
        </p:nvSpPr>
        <p:spPr>
          <a:xfrm>
            <a:off x="4583548" y="2943054"/>
            <a:ext cx="3698319" cy="412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Концепция развития </a:t>
            </a:r>
            <a:r>
              <a:rPr lang="ru-RU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общего</a:t>
            </a: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рынка </a:t>
            </a:r>
            <a:r>
              <a:rPr lang="ru-RU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медицинских</a:t>
            </a: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изделий</a:t>
            </a:r>
            <a:endParaRPr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7" name="Google Shape;257;p24"/>
          <p:cNvSpPr/>
          <p:nvPr/>
        </p:nvSpPr>
        <p:spPr>
          <a:xfrm>
            <a:off x="4608439" y="3703698"/>
            <a:ext cx="3698319" cy="632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30D2B"/>
              </a:buClr>
              <a:buSzPts val="800"/>
            </a:pPr>
            <a:r>
              <a:rPr lang="en-US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Создание устойчиво функционирующего рынка медизделий с едиными правилами обращения.</a:t>
            </a:r>
            <a:endParaRPr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58" name="Google Shape;258;p24"/>
          <p:cNvSpPr/>
          <p:nvPr/>
        </p:nvSpPr>
        <p:spPr>
          <a:xfrm>
            <a:off x="8627267" y="2825631"/>
            <a:ext cx="3913048" cy="1687593"/>
          </a:xfrm>
          <a:prstGeom prst="roundRect">
            <a:avLst>
              <a:gd name="adj" fmla="val 5002"/>
            </a:avLst>
          </a:prstGeom>
          <a:solidFill>
            <a:srgbClr val="E9EFFC"/>
          </a:solidFill>
          <a:ln w="9525" cap="flat" cmpd="sng">
            <a:solidFill>
              <a:srgbClr val="B8C4D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9" name="Google Shape;259;p24"/>
          <p:cNvSpPr/>
          <p:nvPr/>
        </p:nvSpPr>
        <p:spPr>
          <a:xfrm>
            <a:off x="8808960" y="2943054"/>
            <a:ext cx="3698438" cy="412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18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Концепция развития общего рынка лекарственных средств</a:t>
            </a:r>
            <a:endParaRPr sz="18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0" name="Google Shape;260;p24"/>
          <p:cNvSpPr/>
          <p:nvPr/>
        </p:nvSpPr>
        <p:spPr>
          <a:xfrm>
            <a:off x="8841877" y="3757257"/>
            <a:ext cx="3698438" cy="623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800"/>
              <a:buFont typeface="Roboto"/>
              <a:buNone/>
            </a:pPr>
            <a:r>
              <a:rPr lang="en-US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Формирование единого рынка ЛС, согласованного с международными стандартами ВОЗ, ИЧ, IMDRF.</a:t>
            </a:r>
            <a:endParaRPr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1" name="Google Shape;261;p24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51448" y="4799090"/>
            <a:ext cx="396121" cy="396121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4"/>
          <p:cNvSpPr/>
          <p:nvPr/>
        </p:nvSpPr>
        <p:spPr>
          <a:xfrm>
            <a:off x="5083855" y="4620012"/>
            <a:ext cx="4521156" cy="261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24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Взаимное признание</a:t>
            </a:r>
            <a:endParaRPr sz="24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3" name="Google Shape;263;p24"/>
          <p:cNvSpPr/>
          <p:nvPr/>
        </p:nvSpPr>
        <p:spPr>
          <a:xfrm>
            <a:off x="5078728" y="4947087"/>
            <a:ext cx="7526298" cy="211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Регистраций, экспертиз и инспекций между странами-членами ЕАЭС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4" name="Google Shape;264;p24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51448" y="5565443"/>
            <a:ext cx="396121" cy="396121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4"/>
          <p:cNvSpPr/>
          <p:nvPr/>
        </p:nvSpPr>
        <p:spPr>
          <a:xfrm>
            <a:off x="5083855" y="5432367"/>
            <a:ext cx="3962701" cy="594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2400" b="1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Цифровизация</a:t>
            </a:r>
            <a:endParaRPr sz="2400" b="1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Google Shape;266;p24"/>
          <p:cNvSpPr/>
          <p:nvPr/>
        </p:nvSpPr>
        <p:spPr>
          <a:xfrm>
            <a:off x="4859599" y="5958596"/>
            <a:ext cx="8200549" cy="396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Единые реестры, электронные досье и интегрированные информационные системы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67" name="Google Shape;267;p24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97097" y="6408383"/>
            <a:ext cx="396121" cy="396121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4"/>
          <p:cNvSpPr/>
          <p:nvPr/>
        </p:nvSpPr>
        <p:spPr>
          <a:xfrm>
            <a:off x="5130338" y="6286293"/>
            <a:ext cx="3349834" cy="396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250"/>
              <a:buFont typeface="Roboto"/>
              <a:buNone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Инновации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69" name="Google Shape;269;p24"/>
          <p:cNvSpPr/>
          <p:nvPr/>
        </p:nvSpPr>
        <p:spPr>
          <a:xfrm>
            <a:off x="5130338" y="6645558"/>
            <a:ext cx="7526298" cy="211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65000"/>
              </a:lnSpc>
              <a:buClr>
                <a:srgbClr val="030D2B"/>
              </a:buClr>
              <a:buSzPts val="1000"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Искусственный интеллект и персонализированная медицина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pic>
        <p:nvPicPr>
          <p:cNvPr id="270" name="Google Shape;270;p24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51448" y="7336025"/>
            <a:ext cx="396121" cy="396121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4"/>
          <p:cNvSpPr/>
          <p:nvPr/>
        </p:nvSpPr>
        <p:spPr>
          <a:xfrm>
            <a:off x="5130338" y="7145704"/>
            <a:ext cx="3962701" cy="478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28000"/>
              </a:lnSpc>
              <a:buClr>
                <a:srgbClr val="030D2B"/>
              </a:buClr>
              <a:buSzPts val="1250"/>
            </a:pPr>
            <a:r>
              <a:rPr lang="en-US" sz="2400" b="1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Снижение нагрузки</a:t>
            </a:r>
            <a:endParaRPr sz="2400" b="1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72" name="Google Shape;272;p24"/>
          <p:cNvSpPr/>
          <p:nvPr/>
        </p:nvSpPr>
        <p:spPr>
          <a:xfrm>
            <a:off x="5130338" y="7470009"/>
            <a:ext cx="7526298" cy="211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Уменьшение административной нагрузки на производителей</a:t>
            </a:r>
            <a:endParaRPr sz="1600" dirty="0">
              <a:solidFill>
                <a:srgbClr val="030D2B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</a:endParaRPr>
          </a:p>
        </p:txBody>
      </p:sp>
      <p:sp>
        <p:nvSpPr>
          <p:cNvPr id="27" name="Google Shape;202;p22">
            <a:extLst>
              <a:ext uri="{FF2B5EF4-FFF2-40B4-BE49-F238E27FC236}">
                <a16:creationId xmlns:a16="http://schemas.microsoft.com/office/drawing/2014/main" id="{A5EA19DE-3829-4569-A035-D84241853BF0}"/>
              </a:ext>
            </a:extLst>
          </p:cNvPr>
          <p:cNvSpPr/>
          <p:nvPr/>
        </p:nvSpPr>
        <p:spPr>
          <a:xfrm>
            <a:off x="4369032" y="1531501"/>
            <a:ext cx="8171283" cy="1147927"/>
          </a:xfrm>
          <a:prstGeom prst="roundRect">
            <a:avLst>
              <a:gd name="adj" fmla="val 9889"/>
            </a:avLst>
          </a:prstGeom>
          <a:solidFill>
            <a:srgbClr val="BCCEF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253" name="Google Shape;253;p24"/>
          <p:cNvSpPr/>
          <p:nvPr/>
        </p:nvSpPr>
        <p:spPr>
          <a:xfrm>
            <a:off x="4583548" y="1621237"/>
            <a:ext cx="8087439" cy="211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b="1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8"/>
              </a:rPr>
              <a:t>Распоряжение Евразийского межправительственного совета от 15.08.2025 № 9</a:t>
            </a:r>
            <a:endParaRPr b="1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4" name="Google Shape;254;p24"/>
          <p:cNvSpPr/>
          <p:nvPr/>
        </p:nvSpPr>
        <p:spPr>
          <a:xfrm>
            <a:off x="4583548" y="1935788"/>
            <a:ext cx="8087439" cy="211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000"/>
              <a:buFont typeface="Roboto"/>
              <a:buNone/>
            </a:pPr>
            <a:r>
              <a:rPr lang="en-US" b="1" u="sng" strike="noStrike" cap="none" dirty="0">
                <a:solidFill>
                  <a:schemeClr val="hlink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  <a:hlinkClick r:id="rId9"/>
              </a:rPr>
              <a:t>Распоряжение Евразийского межправительственного совета от 15.08.2025 № 10</a:t>
            </a:r>
            <a:r>
              <a:rPr lang="en-US" b="1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</a:p>
          <a:p>
            <a:pPr marL="0" marR="0" lvl="0" indent="0" algn="l" rtl="0">
              <a:lnSpc>
                <a:spcPct val="165000"/>
              </a:lnSpc>
              <a:spcBef>
                <a:spcPts val="0"/>
              </a:spcBef>
              <a:spcAft>
                <a:spcPts val="0"/>
              </a:spcAft>
              <a:buClr>
                <a:srgbClr val="0A1D47"/>
              </a:buClr>
              <a:buSzPts val="1000"/>
              <a:buFont typeface="Roboto"/>
              <a:buNone/>
            </a:pPr>
            <a:r>
              <a:rPr lang="en-US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вступили в силу </a:t>
            </a:r>
            <a:r>
              <a:rPr lang="en-US" b="1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29.08.2025</a:t>
            </a:r>
            <a:endParaRPr b="1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Google Shape;123;p19">
            <a:extLst>
              <a:ext uri="{FF2B5EF4-FFF2-40B4-BE49-F238E27FC236}">
                <a16:creationId xmlns:a16="http://schemas.microsoft.com/office/drawing/2014/main" id="{ED1840C3-F104-4D11-A647-43B7F2235164}"/>
              </a:ext>
            </a:extLst>
          </p:cNvPr>
          <p:cNvSpPr/>
          <p:nvPr/>
        </p:nvSpPr>
        <p:spPr>
          <a:xfrm>
            <a:off x="14096004" y="7762560"/>
            <a:ext cx="486433" cy="418838"/>
          </a:xfrm>
          <a:prstGeom prst="roundRect">
            <a:avLst>
              <a:gd name="adj" fmla="val 17872"/>
            </a:avLst>
          </a:prstGeom>
          <a:solidFill>
            <a:srgbClr val="D2DEF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</p:txBody>
      </p:sp>
      <p:sp>
        <p:nvSpPr>
          <p:cNvPr id="31" name="Google Shape;124;p19">
            <a:extLst>
              <a:ext uri="{FF2B5EF4-FFF2-40B4-BE49-F238E27FC236}">
                <a16:creationId xmlns:a16="http://schemas.microsoft.com/office/drawing/2014/main" id="{C518ABB0-3EA4-47BA-B0B4-33FCC1AC352F}"/>
              </a:ext>
            </a:extLst>
          </p:cNvPr>
          <p:cNvSpPr/>
          <p:nvPr/>
        </p:nvSpPr>
        <p:spPr>
          <a:xfrm>
            <a:off x="14241599" y="7762560"/>
            <a:ext cx="388801" cy="41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30D2B"/>
              </a:buClr>
              <a:buSzPts val="1000"/>
              <a:buFont typeface="Roboto"/>
              <a:buNone/>
            </a:pPr>
            <a:r>
              <a:rPr lang="en-US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0</a:t>
            </a:r>
            <a:r>
              <a:rPr lang="ru-RU" sz="1600" b="0" i="0" u="none" strike="noStrike" cap="none" dirty="0">
                <a:solidFill>
                  <a:srgbClr val="030D2B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6</a:t>
            </a:r>
            <a:endParaRPr sz="1600" b="0" i="0" u="none" strike="noStrike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Google Shape;271;p24" descr="preencoded.png">
            <a:extLst>
              <a:ext uri="{FF2B5EF4-FFF2-40B4-BE49-F238E27FC236}">
                <a16:creationId xmlns:a16="http://schemas.microsoft.com/office/drawing/2014/main" id="{2580773A-2732-44B3-9B5C-8340A792DA23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3024796" y="271834"/>
            <a:ext cx="1118235" cy="1522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4302</TotalTime>
  <Words>5609</Words>
  <Application>Microsoft Office PowerPoint</Application>
  <PresentationFormat>Произвольный</PresentationFormat>
  <Paragraphs>747</Paragraphs>
  <Slides>54</Slides>
  <Notes>54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58" baseType="lpstr">
      <vt:lpstr>Arial</vt:lpstr>
      <vt:lpstr>Roboto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Kryscina Vitushka</dc:creator>
  <cp:lastModifiedBy>Kryscina Vitushka</cp:lastModifiedBy>
  <cp:revision>166</cp:revision>
  <dcterms:modified xsi:type="dcterms:W3CDTF">2026-04-10T10:29:53Z</dcterms:modified>
</cp:coreProperties>
</file>